
<file path=[Content_Types].xml><?xml version="1.0" encoding="utf-8"?>
<Types xmlns="http://schemas.openxmlformats.org/package/2006/content-types">
  <Default Extension="jpg" ContentType="image/jpe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png" ContentType="image/png"/>
  <Default Extension="wmf" ContentType="image/x-wmf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embedTrueTypeFonts="1" saveSubsetFonts="1" strictFirstAndLastChars="0">
  <p:sldMasterIdLst>
    <p:sldMasterId id="2147483648" r:id="rId1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 /><Relationship Id="rId17" Type="http://schemas.openxmlformats.org/officeDocument/2006/relationships/tableStyles" Target="tableStyles.xml" /><Relationship Id="rId18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7398018" name="Google Shape;3;n"/>
          <p:cNvSpPr txBox="1"/>
          <p:nvPr>
            <p:ph type="hdr" idx="2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69215761" name="Google Shape;4;n"/>
          <p:cNvSpPr txBox="1"/>
          <p:nvPr>
            <p:ph type="dt" idx="10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46433293" name="Google Shape;5;n"/>
          <p:cNvSpPr/>
          <p:nvPr>
            <p:ph type="sldImg" idx="3"/>
          </p:nvPr>
        </p:nvSpPr>
        <p:spPr bwMode="auto"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7478283" name="Google Shape;6;n"/>
          <p:cNvSpPr txBox="1"/>
          <p:nvPr>
            <p:ph type="body" idx="1"/>
          </p:nvPr>
        </p:nvSpPr>
        <p:spPr bwMode="auto"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01945443" name="Google Shape;7;n"/>
          <p:cNvSpPr txBox="1"/>
          <p:nvPr>
            <p:ph type="ftr" idx="11"/>
          </p:nvPr>
        </p:nvSpPr>
        <p:spPr bwMode="auto"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70806418" name="Google Shape;8;n"/>
          <p:cNvSpPr txBox="1"/>
          <p:nvPr>
            <p:ph type="sldNum" idx="12"/>
          </p:nvPr>
        </p:nvSpPr>
        <p:spPr bwMode="auto"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5071701" name="Google Shape;85;p1:notes"/>
          <p:cNvSpPr txBox="1"/>
          <p:nvPr>
            <p:ph type="hdr" idx="2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/>
          </a:p>
        </p:txBody>
      </p:sp>
      <p:sp>
        <p:nvSpPr>
          <p:cNvPr id="1420801583" name="Google Shape;86;p1:notes"/>
          <p:cNvSpPr txBox="1"/>
          <p:nvPr>
            <p:ph type="dt" idx="10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1.7.2013</a:t>
            </a:r>
            <a:endParaRPr/>
          </a:p>
        </p:txBody>
      </p:sp>
      <p:sp>
        <p:nvSpPr>
          <p:cNvPr id="746084415" name="Google Shape;87;p1:notes"/>
          <p:cNvSpPr/>
          <p:nvPr>
            <p:ph type="sldImg" idx="3"/>
          </p:nvPr>
        </p:nvSpPr>
        <p:spPr bwMode="auto"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9266727" name="Google Shape;88;p1:notes"/>
          <p:cNvSpPr txBox="1"/>
          <p:nvPr>
            <p:ph type="body" idx="1"/>
          </p:nvPr>
        </p:nvSpPr>
        <p:spPr bwMode="auto"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/>
              <a:t>Kizuna - Bonds.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/>
              <a:t>Deep relationships.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/>
              <a:t>Mutual trust.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/>
              <a:t>Shared purpose.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/>
              <a:t>Long-term commitment.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/>
              <a:t>Exactly what you're proposing.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/>
              <a:t>Your presentation is literally about building Kizuna between Japan and the Philippines.</a:t>
            </a:r>
            <a:endParaRPr/>
          </a:p>
        </p:txBody>
      </p:sp>
      <p:sp>
        <p:nvSpPr>
          <p:cNvPr id="941323229" name="Google Shape;89;p1:notes"/>
          <p:cNvSpPr txBox="1"/>
          <p:nvPr>
            <p:ph type="ftr" idx="11"/>
          </p:nvPr>
        </p:nvSpPr>
        <p:spPr bwMode="auto"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/>
          </a:p>
        </p:txBody>
      </p:sp>
      <p:sp>
        <p:nvSpPr>
          <p:cNvPr id="324837246" name="Google Shape;90;p1:notes"/>
          <p:cNvSpPr txBox="1"/>
          <p:nvPr>
            <p:ph type="sldNum" idx="12"/>
          </p:nvPr>
        </p:nvSpPr>
        <p:spPr bwMode="auto"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5192391" name="Google Shape;214;p11:notes"/>
          <p:cNvSpPr txBox="1"/>
          <p:nvPr>
            <p:ph type="body" idx="1"/>
          </p:nvPr>
        </p:nvSpPr>
        <p:spPr bwMode="auto"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2111397893" name="Google Shape;215;p11:notes"/>
          <p:cNvSpPr/>
          <p:nvPr>
            <p:ph type="sldImg" idx="2"/>
          </p:nvPr>
        </p:nvSpPr>
        <p:spPr bwMode="auto"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2114260" name="Google Shape;283;p17:notes"/>
          <p:cNvSpPr txBox="1"/>
          <p:nvPr>
            <p:ph type="body" idx="1"/>
          </p:nvPr>
        </p:nvSpPr>
        <p:spPr bwMode="auto"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899940139" name="Google Shape;284;p17:notes"/>
          <p:cNvSpPr/>
          <p:nvPr>
            <p:ph type="sldImg" idx="2"/>
          </p:nvPr>
        </p:nvSpPr>
        <p:spPr bwMode="auto"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9446049" name="Google Shape;112;p3:notes"/>
          <p:cNvSpPr txBox="1"/>
          <p:nvPr>
            <p:ph type="body" idx="1"/>
          </p:nvPr>
        </p:nvSpPr>
        <p:spPr bwMode="auto"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817554289" name="Google Shape;113;p3:notes"/>
          <p:cNvSpPr/>
          <p:nvPr>
            <p:ph type="sldImg" idx="2"/>
          </p:nvPr>
        </p:nvSpPr>
        <p:spPr bwMode="auto"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3351087" name="Google Shape;123;p4:notes"/>
          <p:cNvSpPr txBox="1"/>
          <p:nvPr>
            <p:ph type="hdr" idx="2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/>
          </a:p>
        </p:txBody>
      </p:sp>
      <p:sp>
        <p:nvSpPr>
          <p:cNvPr id="342624035" name="Google Shape;124;p4:notes"/>
          <p:cNvSpPr txBox="1"/>
          <p:nvPr>
            <p:ph type="dt" idx="10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1.7.2013</a:t>
            </a:r>
            <a:endParaRPr/>
          </a:p>
        </p:txBody>
      </p:sp>
      <p:sp>
        <p:nvSpPr>
          <p:cNvPr id="1127577508" name="Google Shape;125;p4:notes"/>
          <p:cNvSpPr/>
          <p:nvPr>
            <p:ph type="sldImg" idx="3"/>
          </p:nvPr>
        </p:nvSpPr>
        <p:spPr bwMode="auto"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3718961" name="Google Shape;126;p4:notes"/>
          <p:cNvSpPr txBox="1"/>
          <p:nvPr>
            <p:ph type="body" idx="1"/>
          </p:nvPr>
        </p:nvSpPr>
        <p:spPr bwMode="auto"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/>
              <a:t>Japanese animation has been part of Filipino households for generations.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/>
              <a:t>Parents introduced anime to their children.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/>
              <a:t>Today,those children are becoming animators.</a:t>
            </a:r>
            <a:endParaRPr/>
          </a:p>
        </p:txBody>
      </p:sp>
      <p:sp>
        <p:nvSpPr>
          <p:cNvPr id="1828209819" name="Google Shape;127;p4:notes"/>
          <p:cNvSpPr txBox="1"/>
          <p:nvPr>
            <p:ph type="ftr" idx="11"/>
          </p:nvPr>
        </p:nvSpPr>
        <p:spPr bwMode="auto"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/>
          </a:p>
        </p:txBody>
      </p:sp>
      <p:sp>
        <p:nvSpPr>
          <p:cNvPr id="1502514484" name="Google Shape;128;p4:notes"/>
          <p:cNvSpPr txBox="1"/>
          <p:nvPr>
            <p:ph type="sldNum" idx="12"/>
          </p:nvPr>
        </p:nvSpPr>
        <p:spPr bwMode="auto"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1091900" name="Google Shape;138;p5:notes"/>
          <p:cNvSpPr txBox="1"/>
          <p:nvPr>
            <p:ph type="body" idx="1"/>
          </p:nvPr>
        </p:nvSpPr>
        <p:spPr bwMode="auto"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601046482" name="Google Shape;139;p5:notes"/>
          <p:cNvSpPr/>
          <p:nvPr>
            <p:ph type="sldImg" idx="2"/>
          </p:nvPr>
        </p:nvSpPr>
        <p:spPr bwMode="auto"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5090949" name="Google Shape;152;p6:notes"/>
          <p:cNvSpPr txBox="1"/>
          <p:nvPr>
            <p:ph type="hdr" idx="2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/>
          </a:p>
        </p:txBody>
      </p:sp>
      <p:sp>
        <p:nvSpPr>
          <p:cNvPr id="1947622452" name="Google Shape;153;p6:notes"/>
          <p:cNvSpPr txBox="1"/>
          <p:nvPr>
            <p:ph type="dt" idx="10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1.7.2013</a:t>
            </a:r>
            <a:endParaRPr/>
          </a:p>
        </p:txBody>
      </p:sp>
      <p:sp>
        <p:nvSpPr>
          <p:cNvPr id="608894186" name="Google Shape;154;p6:notes"/>
          <p:cNvSpPr/>
          <p:nvPr>
            <p:ph type="sldImg" idx="3"/>
          </p:nvPr>
        </p:nvSpPr>
        <p:spPr bwMode="auto"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8805717" name="Google Shape;155;p6:notes"/>
          <p:cNvSpPr txBox="1"/>
          <p:nvPr>
            <p:ph type="body" idx="1"/>
          </p:nvPr>
        </p:nvSpPr>
        <p:spPr bwMode="auto"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/>
              <a:t>Geography is good, but geography isn't the real value.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/>
              <a:t>The value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/>
              <a:t>Operational Compatibility</a:t>
            </a:r>
            <a:endParaRPr/>
          </a:p>
        </p:txBody>
      </p:sp>
      <p:sp>
        <p:nvSpPr>
          <p:cNvPr id="1669235750" name="Google Shape;156;p6:notes"/>
          <p:cNvSpPr txBox="1"/>
          <p:nvPr>
            <p:ph type="ftr" idx="11"/>
          </p:nvPr>
        </p:nvSpPr>
        <p:spPr bwMode="auto"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/>
          </a:p>
        </p:txBody>
      </p:sp>
      <p:sp>
        <p:nvSpPr>
          <p:cNvPr id="806670534" name="Google Shape;157;p6:notes"/>
          <p:cNvSpPr txBox="1"/>
          <p:nvPr>
            <p:ph type="sldNum" idx="12"/>
          </p:nvPr>
        </p:nvSpPr>
        <p:spPr bwMode="auto"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9241102" name="Google Shape;164;p7:notes"/>
          <p:cNvSpPr txBox="1"/>
          <p:nvPr>
            <p:ph type="hdr" idx="2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/>
          </a:p>
        </p:txBody>
      </p:sp>
      <p:sp>
        <p:nvSpPr>
          <p:cNvPr id="1669252848" name="Google Shape;165;p7:notes"/>
          <p:cNvSpPr txBox="1"/>
          <p:nvPr>
            <p:ph type="dt" idx="10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1.7.2013</a:t>
            </a:r>
            <a:endParaRPr/>
          </a:p>
        </p:txBody>
      </p:sp>
      <p:sp>
        <p:nvSpPr>
          <p:cNvPr id="2096272905" name="Google Shape;166;p7:notes"/>
          <p:cNvSpPr/>
          <p:nvPr>
            <p:ph type="sldImg" idx="3"/>
          </p:nvPr>
        </p:nvSpPr>
        <p:spPr bwMode="auto"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4171688" name="Google Shape;167;p7:notes"/>
          <p:cNvSpPr txBox="1"/>
          <p:nvPr>
            <p:ph type="body" idx="1"/>
          </p:nvPr>
        </p:nvSpPr>
        <p:spPr bwMode="auto"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/>
              <a:t>We only dont have a Young and passionate anime community.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/>
              <a:t>but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/>
              <a:t>A workforce ready to learn Japanese production standards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/>
              <a:t>working together that ensures institutional readiness.</a:t>
            </a:r>
            <a:endParaRPr/>
          </a:p>
        </p:txBody>
      </p:sp>
      <p:sp>
        <p:nvSpPr>
          <p:cNvPr id="434579935" name="Google Shape;168;p7:notes"/>
          <p:cNvSpPr txBox="1"/>
          <p:nvPr>
            <p:ph type="ftr" idx="11"/>
          </p:nvPr>
        </p:nvSpPr>
        <p:spPr bwMode="auto"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/>
          </a:p>
        </p:txBody>
      </p:sp>
      <p:sp>
        <p:nvSpPr>
          <p:cNvPr id="1110787743" name="Google Shape;169;p7:notes"/>
          <p:cNvSpPr txBox="1"/>
          <p:nvPr>
            <p:ph type="sldNum" idx="12"/>
          </p:nvPr>
        </p:nvSpPr>
        <p:spPr bwMode="auto"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25871" name="Google Shape;178;p8:notes"/>
          <p:cNvSpPr txBox="1"/>
          <p:nvPr>
            <p:ph type="hdr" idx="2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/>
          </a:p>
        </p:txBody>
      </p:sp>
      <p:sp>
        <p:nvSpPr>
          <p:cNvPr id="1706168822" name="Google Shape;179;p8:notes"/>
          <p:cNvSpPr txBox="1"/>
          <p:nvPr>
            <p:ph type="dt" idx="10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1.7.2013</a:t>
            </a:r>
            <a:endParaRPr/>
          </a:p>
        </p:txBody>
      </p:sp>
      <p:sp>
        <p:nvSpPr>
          <p:cNvPr id="1233180031" name="Google Shape;180;p8:notes"/>
          <p:cNvSpPr/>
          <p:nvPr>
            <p:ph type="sldImg" idx="3"/>
          </p:nvPr>
        </p:nvSpPr>
        <p:spPr bwMode="auto"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8027404" name="Google Shape;181;p8:notes"/>
          <p:cNvSpPr txBox="1"/>
          <p:nvPr>
            <p:ph type="body" idx="1"/>
          </p:nvPr>
        </p:nvSpPr>
        <p:spPr bwMode="auto"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/>
              <a:t>The Philippines already has experience supporting distributed global production through its IT-BPM and outsourcing ecosystem, making collaboration with Japanese studios practical and scalable.</a:t>
            </a:r>
            <a:endParaRPr/>
          </a:p>
        </p:txBody>
      </p:sp>
      <p:sp>
        <p:nvSpPr>
          <p:cNvPr id="1930865901" name="Google Shape;182;p8:notes"/>
          <p:cNvSpPr txBox="1"/>
          <p:nvPr>
            <p:ph type="ftr" idx="11"/>
          </p:nvPr>
        </p:nvSpPr>
        <p:spPr bwMode="auto"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/>
          </a:p>
        </p:txBody>
      </p:sp>
      <p:sp>
        <p:nvSpPr>
          <p:cNvPr id="56117470" name="Google Shape;183;p8:notes"/>
          <p:cNvSpPr txBox="1"/>
          <p:nvPr>
            <p:ph type="sldNum" idx="12"/>
          </p:nvPr>
        </p:nvSpPr>
        <p:spPr bwMode="auto"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1680355" name="Google Shape;190;p9:notes"/>
          <p:cNvSpPr txBox="1"/>
          <p:nvPr>
            <p:ph type="hdr" idx="2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/>
          </a:p>
        </p:txBody>
      </p:sp>
      <p:sp>
        <p:nvSpPr>
          <p:cNvPr id="1044782538" name="Google Shape;191;p9:notes"/>
          <p:cNvSpPr txBox="1"/>
          <p:nvPr>
            <p:ph type="dt" idx="10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1.7.2013</a:t>
            </a:r>
            <a:endParaRPr/>
          </a:p>
        </p:txBody>
      </p:sp>
      <p:sp>
        <p:nvSpPr>
          <p:cNvPr id="1848998631" name="Google Shape;192;p9:notes"/>
          <p:cNvSpPr/>
          <p:nvPr>
            <p:ph type="sldImg" idx="3"/>
          </p:nvPr>
        </p:nvSpPr>
        <p:spPr bwMode="auto"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860933" name="Google Shape;193;p9:notes"/>
          <p:cNvSpPr txBox="1"/>
          <p:nvPr>
            <p:ph type="body" idx="1"/>
          </p:nvPr>
        </p:nvSpPr>
        <p:spPr bwMode="auto"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/>
              <a:t>The Philippines already has experience supporting distributed global production through its IT-BPM and outsourcing ecosystem, making collaboration with Japanese studios practical and scalable.</a:t>
            </a:r>
            <a:endParaRPr/>
          </a:p>
        </p:txBody>
      </p:sp>
      <p:sp>
        <p:nvSpPr>
          <p:cNvPr id="543855282" name="Google Shape;194;p9:notes"/>
          <p:cNvSpPr txBox="1"/>
          <p:nvPr>
            <p:ph type="ftr" idx="11"/>
          </p:nvPr>
        </p:nvSpPr>
        <p:spPr bwMode="auto"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/>
          </a:p>
        </p:txBody>
      </p:sp>
      <p:sp>
        <p:nvSpPr>
          <p:cNvPr id="1098361751" name="Google Shape;195;p9:notes"/>
          <p:cNvSpPr txBox="1"/>
          <p:nvPr>
            <p:ph type="sldNum" idx="12"/>
          </p:nvPr>
        </p:nvSpPr>
        <p:spPr bwMode="auto"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6383801" name="Google Shape;203;p10:notes"/>
          <p:cNvSpPr txBox="1"/>
          <p:nvPr>
            <p:ph type="hdr" idx="2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/>
          </a:p>
        </p:txBody>
      </p:sp>
      <p:sp>
        <p:nvSpPr>
          <p:cNvPr id="1251600920" name="Google Shape;204;p10:notes"/>
          <p:cNvSpPr txBox="1"/>
          <p:nvPr>
            <p:ph type="dt" idx="10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1.7.2013</a:t>
            </a:r>
            <a:endParaRPr/>
          </a:p>
        </p:txBody>
      </p:sp>
      <p:sp>
        <p:nvSpPr>
          <p:cNvPr id="500614176" name="Google Shape;205;p10:notes"/>
          <p:cNvSpPr/>
          <p:nvPr>
            <p:ph type="sldImg" idx="3"/>
          </p:nvPr>
        </p:nvSpPr>
        <p:spPr bwMode="auto"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9740707" name="Google Shape;206;p10:notes"/>
          <p:cNvSpPr txBox="1"/>
          <p:nvPr>
            <p:ph type="body" idx="1"/>
          </p:nvPr>
        </p:nvSpPr>
        <p:spPr bwMode="auto"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/>
              <a:t>Today Cebu already has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/>
              <a:t>animation studios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/>
              <a:t>game studios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/>
              <a:t>outsourcing providers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/>
              <a:t>original IP creators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/>
              <a:t>co-production experience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/>
              <a:t>This demonstrates an existing creative ecosystem rather than isolated freelancers.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/>
              <a:t>Also highlight that studios range from boutique teams to scalable production groups, with capabilities in 2D animation, 3D animation, character design, rigging, modeling, VFX, game art, and more.</a:t>
            </a:r>
            <a:endParaRPr/>
          </a:p>
        </p:txBody>
      </p:sp>
      <p:sp>
        <p:nvSpPr>
          <p:cNvPr id="2010585471" name="Google Shape;207;p10:notes"/>
          <p:cNvSpPr txBox="1"/>
          <p:nvPr>
            <p:ph type="ftr" idx="11"/>
          </p:nvPr>
        </p:nvSpPr>
        <p:spPr bwMode="auto"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/>
          </a:p>
        </p:txBody>
      </p:sp>
      <p:sp>
        <p:nvSpPr>
          <p:cNvPr id="1711630811" name="Google Shape;208;p10:notes"/>
          <p:cNvSpPr txBox="1"/>
          <p:nvPr>
            <p:ph type="sldNum" idx="12"/>
          </p:nvPr>
        </p:nvSpPr>
        <p:spPr bwMode="auto"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Blank" preserve="0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8317234" name="Google Shape;16;p19"/>
          <p:cNvSpPr txBox="1"/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27911502" name="Google Shape;17;p19"/>
          <p:cNvSpPr txBox="1"/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44364933" name="Google Shape;18;p19"/>
          <p:cNvSpPr txBox="1"/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and Vertical Text" preserve="0" showMasterPhAnim="0" showMasterSp="1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6551168" name="Google Shape;73;p28"/>
          <p:cNvSpPr txBox="1"/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37277435" name="Google Shape;74;p28"/>
          <p:cNvSpPr txBox="1"/>
          <p:nvPr>
            <p:ph type="body" idx="1"/>
          </p:nvPr>
        </p:nvSpPr>
        <p:spPr bwMode="auto"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39708279" name="Google Shape;75;p28"/>
          <p:cNvSpPr txBox="1"/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400727382" name="Google Shape;76;p28"/>
          <p:cNvSpPr txBox="1"/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74403271" name="Google Shape;77;p28"/>
          <p:cNvSpPr txBox="1"/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Vertical Title and Text" preserve="0" showMasterPhAnim="0" showMasterSp="1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4151220" name="Google Shape;79;p29"/>
          <p:cNvSpPr txBox="1"/>
          <p:nvPr>
            <p:ph type="title"/>
          </p:nvPr>
        </p:nvSpPr>
        <p:spPr bwMode="auto"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10039936" name="Google Shape;80;p29"/>
          <p:cNvSpPr txBox="1"/>
          <p:nvPr>
            <p:ph type="body" idx="1"/>
          </p:nvPr>
        </p:nvSpPr>
        <p:spPr bwMode="auto"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87640022" name="Google Shape;81;p29"/>
          <p:cNvSpPr txBox="1"/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862594554" name="Google Shape;82;p29"/>
          <p:cNvSpPr txBox="1"/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5120920" name="Google Shape;83;p29"/>
          <p:cNvSpPr txBox="1"/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Slide" preserve="0" showMasterPhAnim="0" showMasterSp="1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1037261" name="Google Shape;20;p20"/>
          <p:cNvSpPr txBox="1"/>
          <p:nvPr>
            <p:ph type="ctr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734142878" name="Google Shape;21;p20"/>
          <p:cNvSpPr txBox="1"/>
          <p:nvPr>
            <p:ph type="subTitle" idx="1"/>
          </p:nvPr>
        </p:nvSpPr>
        <p:spPr bwMode="auto">
          <a:xfrm>
            <a:off x="1371600" y="3886200"/>
            <a:ext cx="6400800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78156263" name="Google Shape;22;p20"/>
          <p:cNvSpPr txBox="1"/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772969126" name="Google Shape;23;p20"/>
          <p:cNvSpPr txBox="1"/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71965705" name="Google Shape;24;p20"/>
          <p:cNvSpPr txBox="1"/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and Content" preserve="0" showMasterPhAnim="0" showMasterSp="1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4663710" name="Google Shape;26;p21"/>
          <p:cNvSpPr txBox="1"/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439961697" name="Google Shape;27;p21"/>
          <p:cNvSpPr txBox="1"/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22121507" name="Google Shape;28;p21"/>
          <p:cNvSpPr txBox="1"/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02992021" name="Google Shape;29;p21"/>
          <p:cNvSpPr txBox="1"/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8196052" name="Google Shape;30;p21"/>
          <p:cNvSpPr txBox="1"/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Section Header" preserve="0" showMasterPhAnim="0" showMasterSp="1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3421151" name="Google Shape;32;p22"/>
          <p:cNvSpPr txBox="1"/>
          <p:nvPr>
            <p:ph type="title"/>
          </p:nvPr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12388629" name="Google Shape;33;p22"/>
          <p:cNvSpPr txBox="1"/>
          <p:nvPr>
            <p:ph type="body" idx="1"/>
          </p:nvPr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11691820" name="Google Shape;34;p22"/>
          <p:cNvSpPr txBox="1"/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17377722" name="Google Shape;35;p22"/>
          <p:cNvSpPr txBox="1"/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06254875" name="Google Shape;36;p22"/>
          <p:cNvSpPr txBox="1"/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wo Content" preserve="0" showMasterPhAnim="0" showMasterSp="1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8889980" name="Google Shape;38;p23"/>
          <p:cNvSpPr txBox="1"/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09248160" name="Google Shape;39;p23"/>
          <p:cNvSpPr txBox="1"/>
          <p:nvPr>
            <p:ph type="body" idx="1"/>
          </p:nvPr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1243762815" name="Google Shape;40;p23"/>
          <p:cNvSpPr txBox="1"/>
          <p:nvPr>
            <p:ph type="body" idx="2"/>
          </p:nvPr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27437850" name="Google Shape;41;p23"/>
          <p:cNvSpPr txBox="1"/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1528441" name="Google Shape;42;p23"/>
          <p:cNvSpPr txBox="1"/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11128420" name="Google Shape;43;p23"/>
          <p:cNvSpPr txBox="1"/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Comparison" preserve="0" showMasterPhAnim="0" showMasterSp="1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6814085" name="Google Shape;45;p24"/>
          <p:cNvSpPr txBox="1"/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20201932" name="Google Shape;46;p24"/>
          <p:cNvSpPr txBox="1"/>
          <p:nvPr>
            <p:ph type="body" idx="1"/>
          </p:nvPr>
        </p:nvSpPr>
        <p:spPr bwMode="auto"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714121869" name="Google Shape;47;p24"/>
          <p:cNvSpPr txBox="1"/>
          <p:nvPr>
            <p:ph type="body" idx="2"/>
          </p:nvPr>
        </p:nvSpPr>
        <p:spPr bwMode="auto"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2029040989" name="Google Shape;48;p24"/>
          <p:cNvSpPr txBox="1"/>
          <p:nvPr>
            <p:ph type="body" idx="3"/>
          </p:nvPr>
        </p:nvSpPr>
        <p:spPr bwMode="auto"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2097749069" name="Google Shape;49;p24"/>
          <p:cNvSpPr txBox="1"/>
          <p:nvPr>
            <p:ph type="body" idx="4"/>
          </p:nvPr>
        </p:nvSpPr>
        <p:spPr bwMode="auto"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2077521925" name="Google Shape;50;p24"/>
          <p:cNvSpPr txBox="1"/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28798599" name="Google Shape;51;p24"/>
          <p:cNvSpPr txBox="1"/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86127936" name="Google Shape;52;p24"/>
          <p:cNvSpPr txBox="1"/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Only" preserve="0" showMasterPhAnim="0" showMasterSp="1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3184037" name="Google Shape;54;p25"/>
          <p:cNvSpPr txBox="1"/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40060855" name="Google Shape;55;p25"/>
          <p:cNvSpPr txBox="1"/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84686181" name="Google Shape;56;p25"/>
          <p:cNvSpPr txBox="1"/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38863368" name="Google Shape;57;p25"/>
          <p:cNvSpPr txBox="1"/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Content with Caption" preserve="0" showMasterPhAnim="0" showMasterSp="1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752754" name="Google Shape;59;p26"/>
          <p:cNvSpPr txBox="1"/>
          <p:nvPr>
            <p:ph type="title"/>
          </p:nvPr>
        </p:nvSpPr>
        <p:spPr bwMode="auto"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661465687" name="Google Shape;60;p26"/>
          <p:cNvSpPr txBox="1"/>
          <p:nvPr>
            <p:ph type="body" idx="1"/>
          </p:nvPr>
        </p:nvSpPr>
        <p:spPr bwMode="auto"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799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461790491" name="Google Shape;61;p26"/>
          <p:cNvSpPr txBox="1"/>
          <p:nvPr>
            <p:ph type="body" idx="2"/>
          </p:nvPr>
        </p:nvSpPr>
        <p:spPr bwMode="auto"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pPr>
              <a:defRPr/>
            </a:pPr>
            <a:endParaRPr/>
          </a:p>
        </p:txBody>
      </p:sp>
      <p:sp>
        <p:nvSpPr>
          <p:cNvPr id="1653884163" name="Google Shape;62;p26"/>
          <p:cNvSpPr txBox="1"/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40343820" name="Google Shape;63;p26"/>
          <p:cNvSpPr txBox="1"/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472897250" name="Google Shape;64;p26"/>
          <p:cNvSpPr txBox="1"/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Picture with Caption" preserve="0" showMasterPhAnim="0" showMasterSp="1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6632029" name="Google Shape;66;p27"/>
          <p:cNvSpPr txBox="1"/>
          <p:nvPr>
            <p:ph type="title"/>
          </p:nvPr>
        </p:nvSpPr>
        <p:spPr bwMode="auto"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39826605" name="Google Shape;67;p27"/>
          <p:cNvSpPr/>
          <p:nvPr>
            <p:ph type="pic" idx="2"/>
          </p:nvPr>
        </p:nvSpPr>
        <p:spPr bwMode="auto"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41650350" name="Google Shape;68;p27"/>
          <p:cNvSpPr txBox="1"/>
          <p:nvPr>
            <p:ph type="body" idx="1"/>
          </p:nvPr>
        </p:nvSpPr>
        <p:spPr bwMode="auto"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pPr>
              <a:defRPr/>
            </a:pPr>
            <a:endParaRPr/>
          </a:p>
        </p:txBody>
      </p:sp>
      <p:sp>
        <p:nvSpPr>
          <p:cNvPr id="1950075756" name="Google Shape;69;p27"/>
          <p:cNvSpPr txBox="1"/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73938231" name="Google Shape;70;p27"/>
          <p:cNvSpPr txBox="1"/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91080895" name="Google Shape;71;p27"/>
          <p:cNvSpPr txBox="1"/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0908109" name="Google Shape;10;p18"/>
          <p:cNvSpPr txBox="1"/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1896810150" name="Google Shape;11;p18"/>
          <p:cNvSpPr txBox="1"/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799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91067361" name="Google Shape;12;p18"/>
          <p:cNvSpPr txBox="1"/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881832526" name="Google Shape;13;p18"/>
          <p:cNvSpPr txBox="1"/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13119209" name="Google Shape;14;p18"/>
          <p:cNvSpPr txBox="1"/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1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.png"/><Relationship Id="rId8" Type="http://schemas.openxmlformats.org/officeDocument/2006/relationships/image" Target="../media/image11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png"/><Relationship Id="rId7" Type="http://schemas.openxmlformats.org/officeDocument/2006/relationships/image" Target="../media/image1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g"/><Relationship Id="rId6" Type="http://schemas.openxmlformats.org/officeDocument/2006/relationships/image" Target="../media/image1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g"/><Relationship Id="rId4" Type="http://schemas.openxmlformats.org/officeDocument/2006/relationships/image" Target="../media/image1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1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8701328" name="Google Shape;92;p1"/>
          <p:cNvSpPr/>
          <p:nvPr/>
        </p:nvSpPr>
        <p:spPr bwMode="auto">
          <a:xfrm>
            <a:off x="16118644" y="222397"/>
            <a:ext cx="1857642" cy="1114585"/>
          </a:xfrm>
          <a:custGeom>
            <a:avLst/>
            <a:gdLst/>
            <a:ahLst/>
            <a:cxnLst/>
            <a:rect l="l" t="t" r="r" b="b"/>
            <a:pathLst>
              <a:path w="1857642" h="1114585" fill="norm" stroke="1" extrusionOk="0">
                <a:moveTo>
                  <a:pt x="0" y="0"/>
                </a:moveTo>
                <a:lnTo>
                  <a:pt x="1857642" y="0"/>
                </a:lnTo>
                <a:lnTo>
                  <a:pt x="1857642" y="1114586"/>
                </a:lnTo>
                <a:lnTo>
                  <a:pt x="0" y="11145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0" t="0" r="0" b="0"/>
            </a:stretch>
          </a:blipFill>
          <a:ln>
            <a:noFill/>
          </a:ln>
        </p:spPr>
      </p:sp>
      <p:sp>
        <p:nvSpPr>
          <p:cNvPr id="567830374" name="Google Shape;93;p1"/>
          <p:cNvSpPr txBox="1"/>
          <p:nvPr/>
        </p:nvSpPr>
        <p:spPr bwMode="auto">
          <a:xfrm>
            <a:off x="8223273" y="2825749"/>
            <a:ext cx="92106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700" b="0" i="0" u="none" strike="noStrike" cap="none">
                <a:solidFill>
                  <a:srgbClr val="343837"/>
                </a:solidFill>
                <a:latin typeface="Helvetica Neue"/>
                <a:ea typeface="Helvetica Neue"/>
                <a:cs typeface="Helvetica Neue"/>
              </a:rPr>
              <a:t>Building Enduring Partnership Through Shared Passion 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700" b="0" i="0" u="none" strike="noStrike" cap="none">
                <a:solidFill>
                  <a:srgbClr val="343837"/>
                </a:solidFill>
                <a:latin typeface="Helvetica Neue"/>
                <a:ea typeface="Helvetica Neue"/>
                <a:cs typeface="Helvetica Neue"/>
              </a:rPr>
              <a:t>for Creativity Between Japan and the Philippines</a:t>
            </a:r>
            <a:endParaRPr/>
          </a:p>
        </p:txBody>
      </p:sp>
      <p:sp>
        <p:nvSpPr>
          <p:cNvPr id="278836942" name="Google Shape;94;p1"/>
          <p:cNvSpPr txBox="1"/>
          <p:nvPr/>
        </p:nvSpPr>
        <p:spPr bwMode="auto">
          <a:xfrm>
            <a:off x="7505559" y="1280043"/>
            <a:ext cx="10385700" cy="12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8250" b="0" i="0" u="none" strike="noStrike" cap="none">
                <a:solidFill>
                  <a:srgbClr val="B1313F"/>
                </a:solidFill>
                <a:latin typeface="Arial"/>
                <a:ea typeface="Arial"/>
                <a:cs typeface="Arial"/>
              </a:rPr>
              <a:t>KIZUNA (絆)</a:t>
            </a:r>
            <a:endParaRPr/>
          </a:p>
        </p:txBody>
      </p:sp>
      <p:grpSp>
        <p:nvGrpSpPr>
          <p:cNvPr id="1363830029" name="Google Shape;95;p1"/>
          <p:cNvGrpSpPr/>
          <p:nvPr/>
        </p:nvGrpSpPr>
        <p:grpSpPr bwMode="auto">
          <a:xfrm>
            <a:off x="1176204" y="6315956"/>
            <a:ext cx="5622257" cy="4769892"/>
            <a:chOff x="0" y="0"/>
            <a:chExt cx="7496343" cy="6359856"/>
          </a:xfrm>
        </p:grpSpPr>
        <p:sp>
          <p:nvSpPr>
            <p:cNvPr id="96" name="Google Shape;96;p1"/>
            <p:cNvSpPr/>
            <p:nvPr/>
          </p:nvSpPr>
          <p:spPr bwMode="auto">
            <a:xfrm rot="-2786586">
              <a:off x="2184188" y="797879"/>
              <a:ext cx="4246002" cy="4764098"/>
            </a:xfrm>
            <a:custGeom>
              <a:avLst/>
              <a:gdLst/>
              <a:ahLst/>
              <a:cxnLst/>
              <a:rect l="l" t="t" r="r" b="b"/>
              <a:pathLst>
                <a:path w="4246002" h="4764098" fill="norm" stroke="1" extrusionOk="0">
                  <a:moveTo>
                    <a:pt x="0" y="0"/>
                  </a:moveTo>
                  <a:lnTo>
                    <a:pt x="4246003" y="0"/>
                  </a:lnTo>
                  <a:lnTo>
                    <a:pt x="4246003" y="4764098"/>
                  </a:lnTo>
                  <a:lnTo>
                    <a:pt x="0" y="47640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0" t="0" r="0" b="0"/>
              </a:stretch>
            </a:blipFill>
            <a:ln>
              <a:noFill/>
            </a:ln>
          </p:spPr>
        </p:sp>
        <p:sp>
          <p:nvSpPr>
            <p:cNvPr id="97" name="Google Shape;97;p1"/>
            <p:cNvSpPr/>
            <p:nvPr/>
          </p:nvSpPr>
          <p:spPr bwMode="auto">
            <a:xfrm>
              <a:off x="0" y="552490"/>
              <a:ext cx="3094686" cy="4004888"/>
            </a:xfrm>
            <a:custGeom>
              <a:avLst/>
              <a:gdLst/>
              <a:ahLst/>
              <a:cxnLst/>
              <a:rect l="l" t="t" r="r" b="b"/>
              <a:pathLst>
                <a:path w="3094686" h="4004888" fill="norm" stroke="1" extrusionOk="0">
                  <a:moveTo>
                    <a:pt x="0" y="0"/>
                  </a:moveTo>
                  <a:lnTo>
                    <a:pt x="3094686" y="0"/>
                  </a:lnTo>
                  <a:lnTo>
                    <a:pt x="3094686" y="4004887"/>
                  </a:lnTo>
                  <a:lnTo>
                    <a:pt x="0" y="40048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l="0" t="0" r="0" b="0"/>
              </a:stretch>
            </a:blipFill>
            <a:ln>
              <a:noFill/>
            </a:ln>
          </p:spPr>
        </p:sp>
      </p:grpSp>
      <p:grpSp>
        <p:nvGrpSpPr>
          <p:cNvPr id="2122945336" name="Google Shape;98;p1"/>
          <p:cNvGrpSpPr/>
          <p:nvPr/>
        </p:nvGrpSpPr>
        <p:grpSpPr bwMode="auto">
          <a:xfrm>
            <a:off x="-2028184" y="3468817"/>
            <a:ext cx="10465980" cy="10465980"/>
            <a:chOff x="0" y="0"/>
            <a:chExt cx="812800" cy="812800"/>
          </a:xfrm>
        </p:grpSpPr>
        <p:sp>
          <p:nvSpPr>
            <p:cNvPr id="99" name="Google Shape;99;p1"/>
            <p:cNvSpPr/>
            <p:nvPr/>
          </p:nvSpPr>
          <p:spPr bwMode="auto"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fill="norm" stroke="1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1616">
                <a:alpha val="5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0" name="Google Shape;100;p1"/>
            <p:cNvSpPr txBox="1"/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1078676050" name="Google Shape;101;p1"/>
          <p:cNvSpPr/>
          <p:nvPr/>
        </p:nvSpPr>
        <p:spPr bwMode="auto">
          <a:xfrm>
            <a:off x="1570999" y="1665857"/>
            <a:ext cx="6134100" cy="10856814"/>
          </a:xfrm>
          <a:custGeom>
            <a:avLst/>
            <a:gdLst/>
            <a:ahLst/>
            <a:cxnLst/>
            <a:rect l="l" t="t" r="r" b="b"/>
            <a:pathLst>
              <a:path w="6134100" h="10856814" fill="norm" stroke="1" extrusionOk="0">
                <a:moveTo>
                  <a:pt x="0" y="0"/>
                </a:moveTo>
                <a:lnTo>
                  <a:pt x="6134100" y="0"/>
                </a:lnTo>
                <a:lnTo>
                  <a:pt x="6134100" y="10856815"/>
                </a:lnTo>
                <a:lnTo>
                  <a:pt x="0" y="108568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0" t="0" r="0" b="0"/>
            </a:stretch>
          </a:blipFill>
          <a:ln>
            <a:noFill/>
          </a:ln>
        </p:spPr>
      </p:sp>
      <p:sp>
        <p:nvSpPr>
          <p:cNvPr id="1902307634" name="Google Shape;102;p1"/>
          <p:cNvSpPr/>
          <p:nvPr/>
        </p:nvSpPr>
        <p:spPr bwMode="auto">
          <a:xfrm flipH="1">
            <a:off x="0" y="4547233"/>
            <a:ext cx="6642944" cy="2922895"/>
          </a:xfrm>
          <a:custGeom>
            <a:avLst/>
            <a:gdLst/>
            <a:ahLst/>
            <a:cxnLst/>
            <a:rect l="l" t="t" r="r" b="b"/>
            <a:pathLst>
              <a:path w="6642944" h="2922895" fill="norm" stroke="1" extrusionOk="0">
                <a:moveTo>
                  <a:pt x="6642944" y="0"/>
                </a:moveTo>
                <a:lnTo>
                  <a:pt x="0" y="0"/>
                </a:lnTo>
                <a:lnTo>
                  <a:pt x="0" y="2922895"/>
                </a:lnTo>
                <a:lnTo>
                  <a:pt x="6642944" y="2922895"/>
                </a:lnTo>
                <a:lnTo>
                  <a:pt x="6642944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0" t="0" r="0" b="0"/>
            </a:stretch>
          </a:blipFill>
          <a:ln>
            <a:noFill/>
          </a:ln>
        </p:spPr>
      </p:sp>
      <p:pic>
        <p:nvPicPr>
          <p:cNvPr id="1166111112" name=""/>
          <p:cNvPicPr>
            <a:picLocks noChangeAspect="1"/>
          </p:cNvPicPr>
          <p:nvPr/>
        </p:nvPicPr>
        <p:blipFill rotWithShape="1">
          <a:blip r:embed="rId8"/>
          <a:stretch/>
        </p:blipFill>
        <p:spPr bwMode="auto">
          <a:xfrm flipH="0" flipV="0">
            <a:off x="10039999" y="4107656"/>
            <a:ext cx="9442593" cy="61848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4028243" name="Google Shape;217;p11"/>
          <p:cNvSpPr/>
          <p:nvPr/>
        </p:nvSpPr>
        <p:spPr bwMode="auto">
          <a:xfrm>
            <a:off x="535485" y="1941899"/>
            <a:ext cx="10330525" cy="4045646"/>
          </a:xfrm>
          <a:custGeom>
            <a:avLst/>
            <a:gdLst/>
            <a:ahLst/>
            <a:cxnLst/>
            <a:rect l="l" t="t" r="r" b="b"/>
            <a:pathLst>
              <a:path w="10330525" h="4045646" fill="norm" stroke="1" extrusionOk="0">
                <a:moveTo>
                  <a:pt x="0" y="0"/>
                </a:moveTo>
                <a:lnTo>
                  <a:pt x="10330526" y="0"/>
                </a:lnTo>
                <a:lnTo>
                  <a:pt x="10330526" y="4045646"/>
                </a:lnTo>
                <a:lnTo>
                  <a:pt x="0" y="4045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0" t="-8708" r="-17051" b="-15093"/>
            </a:stretch>
          </a:blipFill>
          <a:ln>
            <a:noFill/>
          </a:ln>
        </p:spPr>
      </p:sp>
      <p:sp>
        <p:nvSpPr>
          <p:cNvPr id="571879507" name="Google Shape;218;p11"/>
          <p:cNvSpPr/>
          <p:nvPr/>
        </p:nvSpPr>
        <p:spPr bwMode="auto">
          <a:xfrm>
            <a:off x="6304972" y="5570704"/>
            <a:ext cx="11508893" cy="4030764"/>
          </a:xfrm>
          <a:custGeom>
            <a:avLst/>
            <a:gdLst/>
            <a:ahLst/>
            <a:cxnLst/>
            <a:rect l="l" t="t" r="r" b="b"/>
            <a:pathLst>
              <a:path w="11508893" h="4030764" fill="norm" stroke="1" extrusionOk="0">
                <a:moveTo>
                  <a:pt x="0" y="0"/>
                </a:moveTo>
                <a:lnTo>
                  <a:pt x="11508893" y="0"/>
                </a:lnTo>
                <a:lnTo>
                  <a:pt x="11508893" y="4030764"/>
                </a:lnTo>
                <a:lnTo>
                  <a:pt x="0" y="40307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0" t="0" r="0" b="0"/>
            </a:stretch>
          </a:blipFill>
          <a:ln>
            <a:noFill/>
          </a:ln>
        </p:spPr>
      </p:sp>
      <p:sp>
        <p:nvSpPr>
          <p:cNvPr id="630018349" name="Google Shape;219;p11"/>
          <p:cNvSpPr txBox="1"/>
          <p:nvPr/>
        </p:nvSpPr>
        <p:spPr bwMode="auto">
          <a:xfrm>
            <a:off x="2181249" y="644939"/>
            <a:ext cx="13925502" cy="65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202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</a:rPr>
              <a:t>Cebu Creative Snapshot</a:t>
            </a:r>
            <a:endParaRPr/>
          </a:p>
        </p:txBody>
      </p:sp>
      <p:sp>
        <p:nvSpPr>
          <p:cNvPr id="1805205235" name="Google Shape;220;p11"/>
          <p:cNvSpPr txBox="1"/>
          <p:nvPr/>
        </p:nvSpPr>
        <p:spPr bwMode="auto">
          <a:xfrm>
            <a:off x="2380620" y="934122"/>
            <a:ext cx="13925502" cy="65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202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0" i="0" u="none" strike="noStrike" cap="none">
                <a:solidFill>
                  <a:srgbClr val="B1313F"/>
                </a:solidFill>
                <a:latin typeface="Arial"/>
                <a:ea typeface="Arial"/>
                <a:cs typeface="Arial"/>
              </a:rPr>
              <a:t>Cebu Creative Industry Snapshot</a:t>
            </a:r>
            <a:endParaRPr/>
          </a:p>
        </p:txBody>
      </p:sp>
      <p:sp>
        <p:nvSpPr>
          <p:cNvPr id="714943543" name="Google Shape;221;p11"/>
          <p:cNvSpPr/>
          <p:nvPr/>
        </p:nvSpPr>
        <p:spPr bwMode="auto">
          <a:xfrm>
            <a:off x="16118644" y="222397"/>
            <a:ext cx="1857642" cy="1114585"/>
          </a:xfrm>
          <a:custGeom>
            <a:avLst/>
            <a:gdLst/>
            <a:ahLst/>
            <a:cxnLst/>
            <a:rect l="l" t="t" r="r" b="b"/>
            <a:pathLst>
              <a:path w="1857642" h="1114585" fill="norm" stroke="1" extrusionOk="0">
                <a:moveTo>
                  <a:pt x="0" y="0"/>
                </a:moveTo>
                <a:lnTo>
                  <a:pt x="1857642" y="0"/>
                </a:lnTo>
                <a:lnTo>
                  <a:pt x="1857642" y="1114586"/>
                </a:lnTo>
                <a:lnTo>
                  <a:pt x="0" y="11145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75000"/>
            </a:blip>
            <a:stretch>
              <a:fillRect l="0" t="0" r="0" b="0"/>
            </a:stretch>
          </a:blip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3069593" name="Google Shape;287;p17"/>
          <p:cNvSpPr txBox="1"/>
          <p:nvPr/>
        </p:nvSpPr>
        <p:spPr bwMode="auto">
          <a:xfrm flipH="0" flipV="0">
            <a:off x="5166520" y="2456656"/>
            <a:ext cx="7120411" cy="1173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sz="5500" b="0" i="0" u="none">
                <a:solidFill>
                  <a:srgbClr val="C00000"/>
                </a:solidFill>
                <a:latin typeface="Arial"/>
                <a:ea typeface="Arial"/>
                <a:cs typeface="Arial"/>
              </a:rPr>
              <a:t>ありがとうございます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251108096" name="Google Shape;288;p17"/>
          <p:cNvSpPr/>
          <p:nvPr/>
        </p:nvSpPr>
        <p:spPr bwMode="auto">
          <a:xfrm>
            <a:off x="312293" y="269370"/>
            <a:ext cx="1857642" cy="1114585"/>
          </a:xfrm>
          <a:custGeom>
            <a:avLst/>
            <a:gdLst/>
            <a:ahLst/>
            <a:cxnLst/>
            <a:rect l="l" t="t" r="r" b="b"/>
            <a:pathLst>
              <a:path w="1857642" h="1114585" fill="norm" stroke="1" extrusionOk="0">
                <a:moveTo>
                  <a:pt x="0" y="0"/>
                </a:moveTo>
                <a:lnTo>
                  <a:pt x="1857642" y="0"/>
                </a:lnTo>
                <a:lnTo>
                  <a:pt x="1857642" y="1114585"/>
                </a:lnTo>
                <a:lnTo>
                  <a:pt x="0" y="1114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5000"/>
            </a:blip>
            <a:stretch>
              <a:fillRect l="0" t="0" r="0" b="0"/>
            </a:stretch>
          </a:blipFill>
          <a:ln>
            <a:noFill/>
          </a:ln>
        </p:spPr>
      </p:sp>
      <p:sp>
        <p:nvSpPr>
          <p:cNvPr id="94782942" name="Google Shape;287;p17"/>
          <p:cNvSpPr txBox="1"/>
          <p:nvPr/>
        </p:nvSpPr>
        <p:spPr bwMode="auto">
          <a:xfrm flipH="0" flipV="0">
            <a:off x="5721966" y="4279048"/>
            <a:ext cx="6017080" cy="1173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5500" b="0" i="0" u="none" strike="noStrike" cap="none">
                <a:solidFill>
                  <a:srgbClr val="B1313F"/>
                </a:solidFill>
                <a:latin typeface="Arial"/>
                <a:ea typeface="Arial"/>
                <a:cs typeface="Arial"/>
              </a:rPr>
              <a:t>Daghang Salamat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B1313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857071973" name="Google Shape;115;p3"/>
          <p:cNvGrpSpPr/>
          <p:nvPr/>
        </p:nvGrpSpPr>
        <p:grpSpPr bwMode="auto">
          <a:xfrm>
            <a:off x="319776" y="5534342"/>
            <a:ext cx="18461438" cy="7447917"/>
            <a:chOff x="0" y="0"/>
            <a:chExt cx="24615251" cy="9930556"/>
          </a:xfrm>
        </p:grpSpPr>
        <p:sp>
          <p:nvSpPr>
            <p:cNvPr id="116" name="Google Shape;116;p3"/>
            <p:cNvSpPr/>
            <p:nvPr/>
          </p:nvSpPr>
          <p:spPr bwMode="auto">
            <a:xfrm>
              <a:off x="1488870" y="408195"/>
              <a:ext cx="14287029" cy="9522361"/>
            </a:xfrm>
            <a:custGeom>
              <a:avLst/>
              <a:gdLst/>
              <a:ahLst/>
              <a:cxnLst/>
              <a:rect l="l" t="t" r="r" b="b"/>
              <a:pathLst>
                <a:path w="14287030" h="9522361" fill="norm" stroke="1" extrusionOk="0">
                  <a:moveTo>
                    <a:pt x="0" y="0"/>
                  </a:moveTo>
                  <a:lnTo>
                    <a:pt x="14287031" y="0"/>
                  </a:lnTo>
                  <a:lnTo>
                    <a:pt x="14287031" y="9522361"/>
                  </a:lnTo>
                  <a:lnTo>
                    <a:pt x="0" y="95223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0" t="0" r="0" b="0"/>
              </a:stretch>
            </a:blipFill>
            <a:ln>
              <a:noFill/>
            </a:ln>
          </p:spPr>
        </p:sp>
        <p:sp>
          <p:nvSpPr>
            <p:cNvPr id="117" name="Google Shape;117;p3"/>
            <p:cNvSpPr/>
            <p:nvPr/>
          </p:nvSpPr>
          <p:spPr bwMode="auto">
            <a:xfrm>
              <a:off x="15775901" y="1998964"/>
              <a:ext cx="8839350" cy="4985393"/>
            </a:xfrm>
            <a:custGeom>
              <a:avLst/>
              <a:gdLst/>
              <a:ahLst/>
              <a:cxnLst/>
              <a:rect l="l" t="t" r="r" b="b"/>
              <a:pathLst>
                <a:path w="8839350" h="4985393" fill="norm" stroke="1" extrusionOk="0">
                  <a:moveTo>
                    <a:pt x="0" y="0"/>
                  </a:moveTo>
                  <a:lnTo>
                    <a:pt x="8839350" y="0"/>
                  </a:lnTo>
                  <a:lnTo>
                    <a:pt x="8839350" y="4985394"/>
                  </a:lnTo>
                  <a:lnTo>
                    <a:pt x="0" y="49853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0" t="0" r="0" b="0"/>
              </a:stretch>
            </a:blipFill>
            <a:ln>
              <a:noFill/>
            </a:ln>
          </p:spPr>
        </p:sp>
        <p:sp>
          <p:nvSpPr>
            <p:cNvPr id="118" name="Google Shape;118;p3"/>
            <p:cNvSpPr/>
            <p:nvPr/>
          </p:nvSpPr>
          <p:spPr bwMode="auto">
            <a:xfrm>
              <a:off x="10814094" y="0"/>
              <a:ext cx="7953376" cy="9239869"/>
            </a:xfrm>
            <a:custGeom>
              <a:avLst/>
              <a:gdLst/>
              <a:ahLst/>
              <a:cxnLst/>
              <a:rect l="l" t="t" r="r" b="b"/>
              <a:pathLst>
                <a:path w="7953376" h="9239869" fill="norm" stroke="1" extrusionOk="0">
                  <a:moveTo>
                    <a:pt x="0" y="0"/>
                  </a:moveTo>
                  <a:lnTo>
                    <a:pt x="7953376" y="0"/>
                  </a:lnTo>
                  <a:lnTo>
                    <a:pt x="7953376" y="9239869"/>
                  </a:lnTo>
                  <a:lnTo>
                    <a:pt x="0" y="92398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l="0" t="-29146" r="0" b="0"/>
              </a:stretch>
            </a:blipFill>
            <a:ln>
              <a:noFill/>
            </a:ln>
          </p:spPr>
        </p:sp>
        <p:sp>
          <p:nvSpPr>
            <p:cNvPr id="119" name="Google Shape;119;p3"/>
            <p:cNvSpPr/>
            <p:nvPr/>
          </p:nvSpPr>
          <p:spPr bwMode="auto">
            <a:xfrm>
              <a:off x="0" y="322925"/>
              <a:ext cx="5115895" cy="7673843"/>
            </a:xfrm>
            <a:custGeom>
              <a:avLst/>
              <a:gdLst/>
              <a:ahLst/>
              <a:cxnLst/>
              <a:rect l="l" t="t" r="r" b="b"/>
              <a:pathLst>
                <a:path w="5115895" h="7673843" fill="norm" stroke="1" extrusionOk="0">
                  <a:moveTo>
                    <a:pt x="0" y="0"/>
                  </a:moveTo>
                  <a:lnTo>
                    <a:pt x="5115895" y="0"/>
                  </a:lnTo>
                  <a:lnTo>
                    <a:pt x="5115895" y="7673843"/>
                  </a:lnTo>
                  <a:lnTo>
                    <a:pt x="0" y="76738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l="0" t="0" r="0" b="0"/>
              </a:stretch>
            </a:blipFill>
            <a:ln>
              <a:noFill/>
            </a:ln>
          </p:spPr>
        </p:sp>
      </p:grpSp>
      <p:sp>
        <p:nvSpPr>
          <p:cNvPr id="1670822933" name="Google Shape;120;p3"/>
          <p:cNvSpPr txBox="1"/>
          <p:nvPr/>
        </p:nvSpPr>
        <p:spPr bwMode="auto">
          <a:xfrm>
            <a:off x="8500806" y="2160146"/>
            <a:ext cx="9345654" cy="159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2018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</a:rPr>
              <a:t>Filipinos have an authentic cultural affinity with Japan</a:t>
            </a:r>
            <a:endParaRPr/>
          </a:p>
        </p:txBody>
      </p:sp>
      <p:sp>
        <p:nvSpPr>
          <p:cNvPr id="1307132648" name="Google Shape;121;p3"/>
          <p:cNvSpPr/>
          <p:nvPr/>
        </p:nvSpPr>
        <p:spPr bwMode="auto">
          <a:xfrm>
            <a:off x="16118644" y="222397"/>
            <a:ext cx="1857642" cy="1114585"/>
          </a:xfrm>
          <a:custGeom>
            <a:avLst/>
            <a:gdLst/>
            <a:ahLst/>
            <a:cxnLst/>
            <a:rect l="l" t="t" r="r" b="b"/>
            <a:pathLst>
              <a:path w="1857642" h="1114585" fill="norm" stroke="1" extrusionOk="0">
                <a:moveTo>
                  <a:pt x="0" y="0"/>
                </a:moveTo>
                <a:lnTo>
                  <a:pt x="1857642" y="0"/>
                </a:lnTo>
                <a:lnTo>
                  <a:pt x="1857642" y="1114586"/>
                </a:lnTo>
                <a:lnTo>
                  <a:pt x="0" y="11145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75000"/>
            </a:blip>
            <a:stretch>
              <a:fillRect l="0" t="0" r="0" b="0"/>
            </a:stretch>
          </a:blipFill>
          <a:ln>
            <a:noFill/>
          </a:ln>
        </p:spPr>
      </p:sp>
      <p:sp>
        <p:nvSpPr>
          <p:cNvPr id="2105777281" name="Google Shape;107;p2"/>
          <p:cNvSpPr/>
          <p:nvPr/>
        </p:nvSpPr>
        <p:spPr bwMode="auto">
          <a:xfrm flipH="0" flipV="0">
            <a:off x="934687" y="416718"/>
            <a:ext cx="4564062" cy="4960937"/>
          </a:xfrm>
          <a:custGeom>
            <a:avLst/>
            <a:gdLst/>
            <a:ahLst/>
            <a:cxnLst/>
            <a:rect l="l" t="t" r="r" b="b"/>
            <a:pathLst>
              <a:path w="7093641" h="7093641" fill="norm" stroke="1" extrusionOk="0">
                <a:moveTo>
                  <a:pt x="0" y="0"/>
                </a:moveTo>
                <a:lnTo>
                  <a:pt x="7093641" y="0"/>
                </a:lnTo>
                <a:lnTo>
                  <a:pt x="7093641" y="7093642"/>
                </a:lnTo>
                <a:lnTo>
                  <a:pt x="0" y="70936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l="0" t="0" r="0" b="0"/>
            </a:stretch>
          </a:blip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797800344" name="Google Shape;130;p4"/>
          <p:cNvGrpSpPr/>
          <p:nvPr/>
        </p:nvGrpSpPr>
        <p:grpSpPr bwMode="auto">
          <a:xfrm>
            <a:off x="1028700" y="2556318"/>
            <a:ext cx="16091663" cy="6324201"/>
            <a:chOff x="0" y="0"/>
            <a:chExt cx="21455550" cy="8432267"/>
          </a:xfrm>
        </p:grpSpPr>
        <p:sp>
          <p:nvSpPr>
            <p:cNvPr id="131" name="Google Shape;131;p4"/>
            <p:cNvSpPr/>
            <p:nvPr/>
          </p:nvSpPr>
          <p:spPr bwMode="auto">
            <a:xfrm>
              <a:off x="0" y="2648878"/>
              <a:ext cx="5570658" cy="3134510"/>
            </a:xfrm>
            <a:custGeom>
              <a:avLst/>
              <a:gdLst/>
              <a:ahLst/>
              <a:cxnLst/>
              <a:rect l="l" t="t" r="r" b="b"/>
              <a:pathLst>
                <a:path w="5570658" h="3134510" fill="norm" stroke="1" extrusionOk="0">
                  <a:moveTo>
                    <a:pt x="0" y="0"/>
                  </a:moveTo>
                  <a:lnTo>
                    <a:pt x="5570658" y="0"/>
                  </a:lnTo>
                  <a:lnTo>
                    <a:pt x="5570658" y="3134511"/>
                  </a:lnTo>
                  <a:lnTo>
                    <a:pt x="0" y="313451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0" t="0" r="0" b="0"/>
              </a:stretch>
            </a:blipFill>
            <a:ln>
              <a:noFill/>
            </a:ln>
          </p:spPr>
        </p:sp>
        <p:sp>
          <p:nvSpPr>
            <p:cNvPr id="132" name="Google Shape;132;p4"/>
            <p:cNvSpPr/>
            <p:nvPr/>
          </p:nvSpPr>
          <p:spPr bwMode="auto">
            <a:xfrm>
              <a:off x="5889606" y="1084761"/>
              <a:ext cx="4987696" cy="6262746"/>
            </a:xfrm>
            <a:custGeom>
              <a:avLst/>
              <a:gdLst/>
              <a:ahLst/>
              <a:cxnLst/>
              <a:rect l="l" t="t" r="r" b="b"/>
              <a:pathLst>
                <a:path w="4987696" h="6262746" fill="norm" stroke="1" extrusionOk="0">
                  <a:moveTo>
                    <a:pt x="0" y="0"/>
                  </a:moveTo>
                  <a:lnTo>
                    <a:pt x="4987696" y="0"/>
                  </a:lnTo>
                  <a:lnTo>
                    <a:pt x="4987696" y="6262746"/>
                  </a:lnTo>
                  <a:lnTo>
                    <a:pt x="0" y="626274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0" t="0" r="0" b="0"/>
              </a:stretch>
            </a:blipFill>
            <a:ln>
              <a:noFill/>
            </a:ln>
          </p:spPr>
        </p:sp>
        <p:sp>
          <p:nvSpPr>
            <p:cNvPr id="133" name="Google Shape;133;p4"/>
            <p:cNvSpPr/>
            <p:nvPr/>
          </p:nvSpPr>
          <p:spPr bwMode="auto">
            <a:xfrm>
              <a:off x="11196313" y="0"/>
              <a:ext cx="5047689" cy="8432267"/>
            </a:xfrm>
            <a:custGeom>
              <a:avLst/>
              <a:gdLst/>
              <a:ahLst/>
              <a:cxnLst/>
              <a:rect l="l" t="t" r="r" b="b"/>
              <a:pathLst>
                <a:path w="5047689" h="8432267" fill="norm" stroke="1" extrusionOk="0">
                  <a:moveTo>
                    <a:pt x="0" y="0"/>
                  </a:moveTo>
                  <a:lnTo>
                    <a:pt x="5047689" y="0"/>
                  </a:lnTo>
                  <a:lnTo>
                    <a:pt x="5047689" y="8432267"/>
                  </a:lnTo>
                  <a:lnTo>
                    <a:pt x="0" y="84322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l="0" t="0" r="0" b="0"/>
              </a:stretch>
            </a:blipFill>
            <a:ln>
              <a:noFill/>
            </a:ln>
          </p:spPr>
        </p:sp>
        <p:sp>
          <p:nvSpPr>
            <p:cNvPr id="134" name="Google Shape;134;p4"/>
            <p:cNvSpPr/>
            <p:nvPr/>
          </p:nvSpPr>
          <p:spPr bwMode="auto">
            <a:xfrm>
              <a:off x="16647596" y="871988"/>
              <a:ext cx="4807954" cy="6688292"/>
            </a:xfrm>
            <a:custGeom>
              <a:avLst/>
              <a:gdLst/>
              <a:ahLst/>
              <a:cxnLst/>
              <a:rect l="l" t="t" r="r" b="b"/>
              <a:pathLst>
                <a:path w="4807954" h="6688292" fill="norm" stroke="1" extrusionOk="0">
                  <a:moveTo>
                    <a:pt x="0" y="0"/>
                  </a:moveTo>
                  <a:lnTo>
                    <a:pt x="4807954" y="0"/>
                  </a:lnTo>
                  <a:lnTo>
                    <a:pt x="4807954" y="6688292"/>
                  </a:lnTo>
                  <a:lnTo>
                    <a:pt x="0" y="66882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l="0" t="0" r="0" b="0"/>
              </a:stretch>
            </a:blipFill>
            <a:ln>
              <a:noFill/>
            </a:ln>
          </p:spPr>
        </p:sp>
      </p:grpSp>
      <p:sp>
        <p:nvSpPr>
          <p:cNvPr id="1592410179" name="Google Shape;135;p4"/>
          <p:cNvSpPr txBox="1"/>
          <p:nvPr/>
        </p:nvSpPr>
        <p:spPr bwMode="auto">
          <a:xfrm>
            <a:off x="1454884" y="876298"/>
            <a:ext cx="11015347" cy="78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2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000" b="0" i="0" u="none" strike="noStrike" cap="none">
                <a:solidFill>
                  <a:srgbClr val="B1313F"/>
                </a:solidFill>
                <a:latin typeface="Arial"/>
                <a:ea typeface="Arial"/>
                <a:cs typeface="Arial"/>
              </a:rPr>
              <a:t>We grew up with Japanese Animation </a:t>
            </a:r>
            <a:endParaRPr/>
          </a:p>
        </p:txBody>
      </p:sp>
      <p:sp>
        <p:nvSpPr>
          <p:cNvPr id="1279287483" name="Google Shape;136;p4"/>
          <p:cNvSpPr/>
          <p:nvPr/>
        </p:nvSpPr>
        <p:spPr bwMode="auto">
          <a:xfrm>
            <a:off x="16118644" y="222397"/>
            <a:ext cx="1857642" cy="1114585"/>
          </a:xfrm>
          <a:custGeom>
            <a:avLst/>
            <a:gdLst/>
            <a:ahLst/>
            <a:cxnLst/>
            <a:rect l="l" t="t" r="r" b="b"/>
            <a:pathLst>
              <a:path w="1857642" h="1114585" fill="norm" stroke="1" extrusionOk="0">
                <a:moveTo>
                  <a:pt x="0" y="0"/>
                </a:moveTo>
                <a:lnTo>
                  <a:pt x="1857642" y="0"/>
                </a:lnTo>
                <a:lnTo>
                  <a:pt x="1857642" y="1114586"/>
                </a:lnTo>
                <a:lnTo>
                  <a:pt x="0" y="11145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75000"/>
            </a:blip>
            <a:stretch>
              <a:fillRect l="0" t="0" r="0" b="0"/>
            </a:stretch>
          </a:blip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7295985" name="Google Shape;141;p5"/>
          <p:cNvSpPr txBox="1"/>
          <p:nvPr/>
        </p:nvSpPr>
        <p:spPr bwMode="auto">
          <a:xfrm flipH="0" flipV="0">
            <a:off x="718344" y="878967"/>
            <a:ext cx="7135387" cy="522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5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50" b="0" i="0" u="none" strike="noStrike" cap="none">
                <a:solidFill>
                  <a:srgbClr val="B1313F"/>
                </a:solidFill>
                <a:latin typeface="Arial"/>
                <a:ea typeface="Arial"/>
                <a:cs typeface="Arial"/>
              </a:rPr>
              <a:t>CEBU GENUINELY LOVES JAPANESE MEDIA</a:t>
            </a:r>
            <a:endParaRPr/>
          </a:p>
        </p:txBody>
      </p:sp>
      <p:sp>
        <p:nvSpPr>
          <p:cNvPr id="647699892" name="Google Shape;142;p5"/>
          <p:cNvSpPr txBox="1"/>
          <p:nvPr/>
        </p:nvSpPr>
        <p:spPr bwMode="auto">
          <a:xfrm>
            <a:off x="1028700" y="3335576"/>
            <a:ext cx="5553027" cy="109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100" b="0" i="0" u="none" strike="noStrike" cap="none">
                <a:solidFill>
                  <a:srgbClr val="343837"/>
                </a:solidFill>
                <a:latin typeface="Helvetica Neue"/>
                <a:ea typeface="Helvetica Neue"/>
                <a:cs typeface="Helvetica Neue"/>
              </a:rPr>
              <a:t>From anime and manga to J-pop, Japanese culture resonates deeply across generations.</a:t>
            </a:r>
            <a:endParaRPr/>
          </a:p>
        </p:txBody>
      </p:sp>
      <p:sp>
        <p:nvSpPr>
          <p:cNvPr id="545602626" name="Google Shape;143;p5"/>
          <p:cNvSpPr txBox="1"/>
          <p:nvPr/>
        </p:nvSpPr>
        <p:spPr bwMode="auto">
          <a:xfrm>
            <a:off x="1028700" y="4881929"/>
            <a:ext cx="7441241" cy="2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</a:rPr>
              <a:t>ANIME CULTURE ALREADY THRIVES</a:t>
            </a:r>
            <a:endParaRPr/>
          </a:p>
        </p:txBody>
      </p:sp>
      <p:sp>
        <p:nvSpPr>
          <p:cNvPr id="937643056" name="Google Shape;144;p5"/>
          <p:cNvSpPr txBox="1"/>
          <p:nvPr/>
        </p:nvSpPr>
        <p:spPr bwMode="auto">
          <a:xfrm flipH="0" flipV="0">
            <a:off x="1028700" y="5105399"/>
            <a:ext cx="6911551" cy="89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100" b="0" i="0" u="none" strike="noStrike" cap="none">
                <a:solidFill>
                  <a:srgbClr val="343837"/>
                </a:solidFill>
                <a:latin typeface="Helvetica Neue"/>
                <a:ea typeface="Helvetica Neue"/>
                <a:cs typeface="Helvetica Neue"/>
              </a:rPr>
              <a:t>Cosplay events, OtakuFest, Bon Odori Festival, Games &amp; Animation — thriving communities and regular gatherings.</a:t>
            </a:r>
            <a:endParaRPr/>
          </a:p>
        </p:txBody>
      </p:sp>
      <p:sp>
        <p:nvSpPr>
          <p:cNvPr id="893836151" name="Google Shape;145;p5"/>
          <p:cNvSpPr txBox="1"/>
          <p:nvPr/>
        </p:nvSpPr>
        <p:spPr bwMode="auto">
          <a:xfrm>
            <a:off x="2109075" y="8138562"/>
            <a:ext cx="5553027" cy="281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50" b="0" i="0" u="none" strike="noStrike" cap="none">
                <a:solidFill>
                  <a:srgbClr val="B1313F"/>
                </a:solidFill>
                <a:latin typeface="Arial"/>
                <a:ea typeface="Arial"/>
                <a:cs typeface="Arial"/>
              </a:rPr>
              <a:t>GRASSROOTS ENTHUSIASM IS REAL</a:t>
            </a:r>
            <a:endParaRPr/>
          </a:p>
        </p:txBody>
      </p:sp>
      <p:grpSp>
        <p:nvGrpSpPr>
          <p:cNvPr id="1029226760" name="Google Shape;146;p5"/>
          <p:cNvGrpSpPr/>
          <p:nvPr/>
        </p:nvGrpSpPr>
        <p:grpSpPr bwMode="auto">
          <a:xfrm>
            <a:off x="9884789" y="1461796"/>
            <a:ext cx="6350244" cy="7554764"/>
            <a:chOff x="0" y="0"/>
            <a:chExt cx="8466992" cy="10073018"/>
          </a:xfrm>
        </p:grpSpPr>
        <p:sp>
          <p:nvSpPr>
            <p:cNvPr id="147" name="Google Shape;147;p5"/>
            <p:cNvSpPr/>
            <p:nvPr/>
          </p:nvSpPr>
          <p:spPr bwMode="auto">
            <a:xfrm>
              <a:off x="0" y="24612"/>
              <a:ext cx="3880879" cy="4867487"/>
            </a:xfrm>
            <a:custGeom>
              <a:avLst/>
              <a:gdLst/>
              <a:ahLst/>
              <a:cxnLst/>
              <a:rect l="l" t="t" r="r" b="b"/>
              <a:pathLst>
                <a:path w="3880879" h="4867487" fill="norm" stroke="1" extrusionOk="0">
                  <a:moveTo>
                    <a:pt x="0" y="0"/>
                  </a:moveTo>
                  <a:lnTo>
                    <a:pt x="3880879" y="0"/>
                  </a:lnTo>
                  <a:lnTo>
                    <a:pt x="3880879" y="4867487"/>
                  </a:lnTo>
                  <a:lnTo>
                    <a:pt x="0" y="48674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0" t="-56" r="0" b="-55"/>
              </a:stretch>
            </a:blipFill>
            <a:ln>
              <a:noFill/>
            </a:ln>
          </p:spPr>
        </p:sp>
        <p:sp>
          <p:nvSpPr>
            <p:cNvPr id="148" name="Google Shape;148;p5"/>
            <p:cNvSpPr/>
            <p:nvPr/>
          </p:nvSpPr>
          <p:spPr bwMode="auto">
            <a:xfrm>
              <a:off x="4144399" y="0"/>
              <a:ext cx="4322593" cy="4867487"/>
            </a:xfrm>
            <a:custGeom>
              <a:avLst/>
              <a:gdLst/>
              <a:ahLst/>
              <a:cxnLst/>
              <a:rect l="l" t="t" r="r" b="b"/>
              <a:pathLst>
                <a:path w="4322593" h="4867487" fill="norm" stroke="1" extrusionOk="0">
                  <a:moveTo>
                    <a:pt x="0" y="0"/>
                  </a:moveTo>
                  <a:lnTo>
                    <a:pt x="4322593" y="0"/>
                  </a:lnTo>
                  <a:lnTo>
                    <a:pt x="4322593" y="4867487"/>
                  </a:lnTo>
                  <a:lnTo>
                    <a:pt x="0" y="48674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0" t="-25357" r="0" b="-55"/>
              </a:stretch>
            </a:blipFill>
            <a:ln>
              <a:noFill/>
            </a:ln>
          </p:spPr>
        </p:sp>
        <p:sp>
          <p:nvSpPr>
            <p:cNvPr id="149" name="Google Shape;149;p5"/>
            <p:cNvSpPr/>
            <p:nvPr/>
          </p:nvSpPr>
          <p:spPr bwMode="auto">
            <a:xfrm>
              <a:off x="0" y="5151273"/>
              <a:ext cx="8466992" cy="4921745"/>
            </a:xfrm>
            <a:custGeom>
              <a:avLst/>
              <a:gdLst/>
              <a:ahLst/>
              <a:cxnLst/>
              <a:rect l="l" t="t" r="r" b="b"/>
              <a:pathLst>
                <a:path w="8466992" h="4921745" fill="norm" stroke="1" extrusionOk="0">
                  <a:moveTo>
                    <a:pt x="0" y="0"/>
                  </a:moveTo>
                  <a:lnTo>
                    <a:pt x="8466992" y="0"/>
                  </a:lnTo>
                  <a:lnTo>
                    <a:pt x="8466992" y="4921745"/>
                  </a:lnTo>
                  <a:lnTo>
                    <a:pt x="0" y="49217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l="0" t="-27529" r="0" b="-1495"/>
              </a:stretch>
            </a:blipFill>
            <a:ln>
              <a:noFill/>
            </a:ln>
          </p:spPr>
        </p:sp>
      </p:grpSp>
      <p:sp>
        <p:nvSpPr>
          <p:cNvPr id="649597045" name="Google Shape;150;p5"/>
          <p:cNvSpPr/>
          <p:nvPr/>
        </p:nvSpPr>
        <p:spPr bwMode="auto">
          <a:xfrm>
            <a:off x="16118644" y="222397"/>
            <a:ext cx="1857642" cy="1114585"/>
          </a:xfrm>
          <a:custGeom>
            <a:avLst/>
            <a:gdLst/>
            <a:ahLst/>
            <a:cxnLst/>
            <a:rect l="l" t="t" r="r" b="b"/>
            <a:pathLst>
              <a:path w="1857642" h="1114585" fill="norm" stroke="1" extrusionOk="0">
                <a:moveTo>
                  <a:pt x="0" y="0"/>
                </a:moveTo>
                <a:lnTo>
                  <a:pt x="1857642" y="0"/>
                </a:lnTo>
                <a:lnTo>
                  <a:pt x="1857642" y="1114586"/>
                </a:lnTo>
                <a:lnTo>
                  <a:pt x="0" y="11145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75000"/>
            </a:blip>
            <a:stretch>
              <a:fillRect l="0" t="0" r="0" b="0"/>
            </a:stretch>
          </a:blip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6265443" name="Google Shape;159;p6"/>
          <p:cNvSpPr/>
          <p:nvPr/>
        </p:nvSpPr>
        <p:spPr bwMode="auto">
          <a:xfrm>
            <a:off x="0" y="1681529"/>
            <a:ext cx="12116375" cy="8605471"/>
          </a:xfrm>
          <a:custGeom>
            <a:avLst/>
            <a:gdLst/>
            <a:ahLst/>
            <a:cxnLst/>
            <a:rect l="l" t="t" r="r" b="b"/>
            <a:pathLst>
              <a:path w="12116375" h="8605471" fill="norm" stroke="1" extrusionOk="0">
                <a:moveTo>
                  <a:pt x="0" y="0"/>
                </a:moveTo>
                <a:lnTo>
                  <a:pt x="12116375" y="0"/>
                </a:lnTo>
                <a:lnTo>
                  <a:pt x="12116375" y="8605471"/>
                </a:lnTo>
                <a:lnTo>
                  <a:pt x="0" y="86054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48593" t="-62578" r="0" b="-36663"/>
            </a:stretch>
          </a:blipFill>
          <a:ln>
            <a:noFill/>
          </a:ln>
        </p:spPr>
      </p:sp>
      <p:sp>
        <p:nvSpPr>
          <p:cNvPr id="1693141700" name="Google Shape;160;p6"/>
          <p:cNvSpPr txBox="1"/>
          <p:nvPr/>
        </p:nvSpPr>
        <p:spPr bwMode="auto">
          <a:xfrm>
            <a:off x="1849269" y="436212"/>
            <a:ext cx="13925502" cy="567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2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0" i="0" u="none" strike="noStrike" cap="none">
                <a:solidFill>
                  <a:srgbClr val="B1313F"/>
                </a:solidFill>
                <a:latin typeface="Arial"/>
                <a:ea typeface="Arial"/>
                <a:cs typeface="Arial"/>
              </a:rPr>
              <a:t>Geographic Location - Operationally Compatible</a:t>
            </a:r>
            <a:endParaRPr/>
          </a:p>
        </p:txBody>
      </p:sp>
      <p:sp>
        <p:nvSpPr>
          <p:cNvPr id="906801157" name="Google Shape;161;p6"/>
          <p:cNvSpPr txBox="1"/>
          <p:nvPr/>
        </p:nvSpPr>
        <p:spPr bwMode="auto">
          <a:xfrm>
            <a:off x="8321976" y="3430091"/>
            <a:ext cx="8048092" cy="399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99025" marR="0" lvl="1" indent="-299513" algn="just" rtl="0">
              <a:lnSpc>
                <a:spcPct val="194015"/>
              </a:lnSpc>
              <a:spcBef>
                <a:spcPts val="0"/>
              </a:spcBef>
              <a:spcAft>
                <a:spcPts val="0"/>
              </a:spcAft>
              <a:buClr>
                <a:srgbClr val="343837"/>
              </a:buClr>
              <a:buSzPts val="2774"/>
              <a:buFont typeface="Arial"/>
              <a:buChar char="•"/>
              <a:defRPr/>
            </a:pPr>
            <a:r>
              <a:rPr lang="en-US" sz="2750" b="0" i="0" u="none" strike="noStrike" cap="none">
                <a:solidFill>
                  <a:srgbClr val="343837"/>
                </a:solidFill>
                <a:latin typeface="Helvetica Neue"/>
                <a:ea typeface="Helvetica Neue"/>
                <a:cs typeface="Helvetica Neue"/>
              </a:rPr>
              <a:t>One-hour time difference with Japan enables real-time collaboration. </a:t>
            </a:r>
            <a:endParaRPr/>
          </a:p>
          <a:p>
            <a:pPr marL="599025" marR="0" lvl="1" indent="-299513" algn="just" rtl="0">
              <a:lnSpc>
                <a:spcPct val="194015"/>
              </a:lnSpc>
              <a:spcBef>
                <a:spcPts val="0"/>
              </a:spcBef>
              <a:spcAft>
                <a:spcPts val="0"/>
              </a:spcAft>
              <a:buClr>
                <a:srgbClr val="343837"/>
              </a:buClr>
              <a:buSzPts val="2774"/>
              <a:buFont typeface="Arial"/>
              <a:buChar char="•"/>
              <a:defRPr/>
            </a:pPr>
            <a:r>
              <a:rPr lang="en-US" sz="2750" b="0" i="0" u="none" strike="noStrike" cap="none">
                <a:solidFill>
                  <a:srgbClr val="343837"/>
                </a:solidFill>
                <a:latin typeface="Helvetica Neue"/>
                <a:ea typeface="Helvetica Neue"/>
                <a:cs typeface="Helvetica Neue"/>
              </a:rPr>
              <a:t>Faster review cycles.</a:t>
            </a:r>
            <a:endParaRPr/>
          </a:p>
          <a:p>
            <a:pPr marL="599025" marR="0" lvl="1" indent="-299513" algn="just" rtl="0">
              <a:lnSpc>
                <a:spcPct val="194015"/>
              </a:lnSpc>
              <a:spcBef>
                <a:spcPts val="0"/>
              </a:spcBef>
              <a:spcAft>
                <a:spcPts val="0"/>
              </a:spcAft>
              <a:buClr>
                <a:srgbClr val="343837"/>
              </a:buClr>
              <a:buSzPts val="2774"/>
              <a:buFont typeface="Arial"/>
              <a:buChar char="•"/>
              <a:defRPr/>
            </a:pPr>
            <a:r>
              <a:rPr lang="en-US" sz="2750" b="0" i="0" u="none" strike="noStrike" cap="none">
                <a:solidFill>
                  <a:srgbClr val="343837"/>
                </a:solidFill>
                <a:latin typeface="Helvetica Neue"/>
                <a:ea typeface="Helvetica Neue"/>
                <a:cs typeface="Helvetica Neue"/>
              </a:rPr>
              <a:t>Easier meetings.</a:t>
            </a:r>
            <a:endParaRPr/>
          </a:p>
          <a:p>
            <a:pPr marL="599025" marR="0" lvl="1" indent="-299513" algn="just" rtl="0">
              <a:lnSpc>
                <a:spcPct val="194015"/>
              </a:lnSpc>
              <a:spcBef>
                <a:spcPts val="0"/>
              </a:spcBef>
              <a:spcAft>
                <a:spcPts val="0"/>
              </a:spcAft>
              <a:buClr>
                <a:srgbClr val="343837"/>
              </a:buClr>
              <a:buSzPts val="2774"/>
              <a:buFont typeface="Arial"/>
              <a:buChar char="•"/>
              <a:defRPr/>
            </a:pPr>
            <a:r>
              <a:rPr lang="en-US" sz="2750" b="0" i="0" u="none" strike="noStrike" cap="none">
                <a:solidFill>
                  <a:srgbClr val="343837"/>
                </a:solidFill>
                <a:latin typeface="Helvetica Neue"/>
                <a:ea typeface="Helvetica Neue"/>
                <a:cs typeface="Helvetica Neue"/>
              </a:rPr>
              <a:t>Same-day production decisions.</a:t>
            </a:r>
            <a:endParaRPr/>
          </a:p>
          <a:p>
            <a:pPr marL="599025" marR="0" lvl="1" indent="-299513" algn="just" rtl="0">
              <a:lnSpc>
                <a:spcPct val="194015"/>
              </a:lnSpc>
              <a:spcBef>
                <a:spcPts val="0"/>
              </a:spcBef>
              <a:spcAft>
                <a:spcPts val="0"/>
              </a:spcAft>
              <a:buClr>
                <a:srgbClr val="343837"/>
              </a:buClr>
              <a:buSzPts val="2774"/>
              <a:buFont typeface="Arial"/>
              <a:buChar char="•"/>
              <a:defRPr/>
            </a:pPr>
            <a:r>
              <a:rPr lang="en-US" sz="2750" b="0" i="0" u="none" strike="noStrike" cap="none">
                <a:solidFill>
                  <a:srgbClr val="343837"/>
                </a:solidFill>
                <a:latin typeface="Helvetica Neue"/>
                <a:ea typeface="Helvetica Neue"/>
                <a:cs typeface="Helvetica Neue"/>
              </a:rPr>
              <a:t>Reduced communication delays.</a:t>
            </a:r>
            <a:endParaRPr/>
          </a:p>
        </p:txBody>
      </p:sp>
      <p:sp>
        <p:nvSpPr>
          <p:cNvPr id="122885045" name="Google Shape;162;p6"/>
          <p:cNvSpPr/>
          <p:nvPr/>
        </p:nvSpPr>
        <p:spPr bwMode="auto">
          <a:xfrm>
            <a:off x="16118644" y="222397"/>
            <a:ext cx="1857642" cy="1114585"/>
          </a:xfrm>
          <a:custGeom>
            <a:avLst/>
            <a:gdLst/>
            <a:ahLst/>
            <a:cxnLst/>
            <a:rect l="l" t="t" r="r" b="b"/>
            <a:pathLst>
              <a:path w="1857642" h="1114585" fill="norm" stroke="1" extrusionOk="0">
                <a:moveTo>
                  <a:pt x="0" y="0"/>
                </a:moveTo>
                <a:lnTo>
                  <a:pt x="1857642" y="0"/>
                </a:lnTo>
                <a:lnTo>
                  <a:pt x="1857642" y="1114586"/>
                </a:lnTo>
                <a:lnTo>
                  <a:pt x="0" y="11145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75000"/>
            </a:blip>
            <a:stretch>
              <a:fillRect l="0" t="0" r="0" b="0"/>
            </a:stretch>
          </a:blip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9252034" name="Google Shape;171;p7"/>
          <p:cNvSpPr/>
          <p:nvPr/>
        </p:nvSpPr>
        <p:spPr bwMode="auto">
          <a:xfrm>
            <a:off x="12680115" y="3036246"/>
            <a:ext cx="527912" cy="638136"/>
          </a:xfrm>
          <a:custGeom>
            <a:avLst/>
            <a:gdLst/>
            <a:ahLst/>
            <a:cxnLst/>
            <a:rect l="l" t="t" r="r" b="b"/>
            <a:pathLst>
              <a:path w="527912" h="638136" fill="norm" stroke="1" extrusionOk="0">
                <a:moveTo>
                  <a:pt x="0" y="0"/>
                </a:moveTo>
                <a:lnTo>
                  <a:pt x="527912" y="0"/>
                </a:lnTo>
                <a:lnTo>
                  <a:pt x="527912" y="638135"/>
                </a:lnTo>
                <a:lnTo>
                  <a:pt x="0" y="6381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0" t="0" r="0" b="0"/>
            </a:stretch>
          </a:blipFill>
          <a:ln>
            <a:noFill/>
          </a:ln>
        </p:spPr>
      </p:sp>
      <p:sp>
        <p:nvSpPr>
          <p:cNvPr id="141120470" name="Google Shape;172;p7"/>
          <p:cNvSpPr/>
          <p:nvPr/>
        </p:nvSpPr>
        <p:spPr bwMode="auto">
          <a:xfrm>
            <a:off x="1721850" y="3036246"/>
            <a:ext cx="699153" cy="638136"/>
          </a:xfrm>
          <a:custGeom>
            <a:avLst/>
            <a:gdLst/>
            <a:ahLst/>
            <a:cxnLst/>
            <a:rect l="l" t="t" r="r" b="b"/>
            <a:pathLst>
              <a:path w="699153" h="638136" fill="norm" stroke="1" extrusionOk="0">
                <a:moveTo>
                  <a:pt x="0" y="0"/>
                </a:moveTo>
                <a:lnTo>
                  <a:pt x="699153" y="0"/>
                </a:lnTo>
                <a:lnTo>
                  <a:pt x="699153" y="638135"/>
                </a:lnTo>
                <a:lnTo>
                  <a:pt x="0" y="6381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0" t="0" r="0" b="0"/>
            </a:stretch>
          </a:blipFill>
          <a:ln>
            <a:noFill/>
          </a:ln>
        </p:spPr>
      </p:sp>
      <p:sp>
        <p:nvSpPr>
          <p:cNvPr id="489562422" name="Google Shape;173;p7"/>
          <p:cNvSpPr txBox="1"/>
          <p:nvPr/>
        </p:nvSpPr>
        <p:spPr bwMode="auto">
          <a:xfrm>
            <a:off x="835876" y="895350"/>
            <a:ext cx="13870325" cy="63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2018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300" b="0" i="0" u="none" strike="noStrike" cap="none">
                <a:solidFill>
                  <a:srgbClr val="B1313F"/>
                </a:solidFill>
                <a:latin typeface="Arial"/>
                <a:ea typeface="Arial"/>
                <a:cs typeface="Arial"/>
              </a:rPr>
              <a:t>Culture of Creativity &amp; Collaboration</a:t>
            </a:r>
            <a:endParaRPr/>
          </a:p>
        </p:txBody>
      </p:sp>
      <p:sp>
        <p:nvSpPr>
          <p:cNvPr id="701374256" name="Google Shape;174;p7"/>
          <p:cNvSpPr txBox="1"/>
          <p:nvPr/>
        </p:nvSpPr>
        <p:spPr bwMode="auto">
          <a:xfrm>
            <a:off x="1566180" y="4203472"/>
            <a:ext cx="7128871" cy="392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500" b="0" i="0" u="none" strike="noStrike" cap="none">
                <a:solidFill>
                  <a:srgbClr val="15151F"/>
                </a:solidFill>
                <a:latin typeface="Helvetica Neue"/>
                <a:ea typeface="Helvetica Neue"/>
                <a:cs typeface="Helvetica Neue"/>
              </a:rPr>
              <a:t> STRENGTHS </a:t>
            </a:r>
            <a:endParaRPr/>
          </a:p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500" b="0" i="0" u="none" strike="noStrike" cap="none">
              <a:solidFill>
                <a:srgbClr val="15151F"/>
              </a:solidFill>
              <a:latin typeface="Helvetica Neue"/>
              <a:ea typeface="Helvetica Neue"/>
              <a:cs typeface="Helvetica Neue"/>
            </a:endParaRPr>
          </a:p>
          <a:p>
            <a:pPr marL="539749" marR="0" lvl="1" indent="-269875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15151F"/>
              </a:buClr>
              <a:buSzPts val="2499"/>
              <a:buFont typeface="Arial"/>
              <a:buChar char="•"/>
              <a:defRPr/>
            </a:pPr>
            <a:r>
              <a:rPr lang="en-US" sz="2500" b="0" i="0" u="none" strike="noStrike" cap="none">
                <a:solidFill>
                  <a:srgbClr val="15151F"/>
                </a:solidFill>
                <a:latin typeface="Helvetica Neue"/>
                <a:ea typeface="Helvetica Neue"/>
                <a:cs typeface="Helvetica Neue"/>
              </a:rPr>
              <a:t>Active creative community</a:t>
            </a:r>
            <a:endParaRPr/>
          </a:p>
          <a:p>
            <a:pPr marL="539749" marR="0" lvl="1" indent="-269875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15151F"/>
              </a:buClr>
              <a:buSzPts val="2499"/>
              <a:buFont typeface="Arial"/>
              <a:buChar char="•"/>
              <a:defRPr/>
            </a:pPr>
            <a:r>
              <a:rPr lang="en-US" sz="2500" b="0" i="0" u="none" strike="noStrike" cap="none">
                <a:solidFill>
                  <a:srgbClr val="15151F"/>
                </a:solidFill>
                <a:latin typeface="Helvetica Neue"/>
                <a:ea typeface="Helvetica Neue"/>
                <a:cs typeface="Helvetica Neue"/>
              </a:rPr>
              <a:t>Young passionate population</a:t>
            </a:r>
            <a:endParaRPr/>
          </a:p>
          <a:p>
            <a:pPr marL="539749" marR="0" lvl="1" indent="-269875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15151F"/>
              </a:buClr>
              <a:buSzPts val="2499"/>
              <a:buFont typeface="Arial"/>
              <a:buChar char="•"/>
              <a:defRPr/>
            </a:pPr>
            <a:r>
              <a:rPr lang="en-US" sz="2500" b="0" i="0" u="none" strike="noStrike" cap="none">
                <a:solidFill>
                  <a:srgbClr val="15151F"/>
                </a:solidFill>
                <a:latin typeface="Helvetica Neue"/>
                <a:ea typeface="Helvetica Neue"/>
                <a:cs typeface="Helvetica Neue"/>
              </a:rPr>
              <a:t>Growing collaboration between schools and</a:t>
            </a:r>
            <a:endParaRPr/>
          </a:p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500" b="0" i="0" u="none" strike="noStrike" cap="none">
                <a:solidFill>
                  <a:srgbClr val="15151F"/>
                </a:solidFill>
                <a:latin typeface="Helvetica Neue"/>
                <a:ea typeface="Helvetica Neue"/>
                <a:cs typeface="Helvetica Neue"/>
              </a:rPr>
              <a:t>     industry</a:t>
            </a:r>
            <a:endParaRPr/>
          </a:p>
          <a:p>
            <a:pPr marL="539749" marR="0" lvl="1" indent="-269875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15151F"/>
              </a:buClr>
              <a:buSzPts val="2499"/>
              <a:buFont typeface="Arial"/>
              <a:buChar char="•"/>
              <a:defRPr/>
            </a:pPr>
            <a:r>
              <a:rPr lang="en-US" sz="2500" b="0" i="0" u="none" strike="noStrike" cap="none">
                <a:solidFill>
                  <a:srgbClr val="15151F"/>
                </a:solidFill>
                <a:latin typeface="Helvetica Neue"/>
                <a:ea typeface="Helvetica Neue"/>
                <a:cs typeface="Helvetica Neue"/>
              </a:rPr>
              <a:t>Supportive ecosystem for innovation and talent development</a:t>
            </a:r>
            <a:endParaRPr/>
          </a:p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500" b="0" i="0" u="none" strike="noStrike" cap="none">
              <a:solidFill>
                <a:srgbClr val="15151F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991171925" name="Google Shape;175;p7"/>
          <p:cNvSpPr txBox="1"/>
          <p:nvPr/>
        </p:nvSpPr>
        <p:spPr bwMode="auto">
          <a:xfrm>
            <a:off x="10244780" y="4015581"/>
            <a:ext cx="7014519" cy="5242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500" b="0" i="0" u="none" strike="noStrike" cap="none">
                <a:solidFill>
                  <a:srgbClr val="15151F"/>
                </a:solidFill>
                <a:latin typeface="Helvetica Neue"/>
                <a:ea typeface="Helvetica Neue"/>
                <a:cs typeface="Helvetica Neue"/>
              </a:rPr>
              <a:t>A workforce ready to learn Japanese production standards.</a:t>
            </a:r>
            <a:endParaRPr/>
          </a:p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500" b="0" i="0" u="none" strike="noStrike" cap="none">
              <a:solidFill>
                <a:srgbClr val="15151F"/>
              </a:solidFill>
              <a:latin typeface="Helvetica Neue"/>
              <a:ea typeface="Helvetica Neue"/>
              <a:cs typeface="Helvetica Neue"/>
            </a:endParaRPr>
          </a:p>
          <a:p>
            <a:pPr marL="539749" marR="0" lvl="1" indent="-269875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15151F"/>
              </a:buClr>
              <a:buSzPts val="2499"/>
              <a:buFont typeface="Arial"/>
              <a:buChar char="•"/>
              <a:defRPr/>
            </a:pPr>
            <a:r>
              <a:rPr lang="en-US" sz="2500" b="0" i="0" u="none" strike="noStrike" cap="none">
                <a:solidFill>
                  <a:srgbClr val="15151F"/>
                </a:solidFill>
                <a:latin typeface="Helvetica Neue"/>
                <a:ea typeface="Helvetica Neue"/>
                <a:cs typeface="Helvetica Neue"/>
              </a:rPr>
              <a:t>schools and universities</a:t>
            </a:r>
            <a:endParaRPr/>
          </a:p>
          <a:p>
            <a:pPr marL="539749" marR="0" lvl="1" indent="-269875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15151F"/>
              </a:buClr>
              <a:buSzPts val="2499"/>
              <a:buFont typeface="Arial"/>
              <a:buChar char="•"/>
              <a:defRPr/>
            </a:pPr>
            <a:r>
              <a:rPr lang="en-US" sz="2500" b="0" i="0" u="none" strike="noStrike" cap="none">
                <a:solidFill>
                  <a:srgbClr val="15151F"/>
                </a:solidFill>
                <a:latin typeface="Helvetica Neue"/>
                <a:ea typeface="Helvetica Neue"/>
                <a:cs typeface="Helvetica Neue"/>
              </a:rPr>
              <a:t>TESDA and other gov’t agencies</a:t>
            </a:r>
            <a:endParaRPr/>
          </a:p>
          <a:p>
            <a:pPr marL="539749" marR="0" lvl="1" indent="-269875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15151F"/>
              </a:buClr>
              <a:buSzPts val="2499"/>
              <a:buFont typeface="Arial"/>
              <a:buChar char="•"/>
              <a:defRPr/>
            </a:pPr>
            <a:r>
              <a:rPr lang="en-US" sz="2500" b="0" i="0" u="none" strike="noStrike" cap="none">
                <a:solidFill>
                  <a:srgbClr val="15151F"/>
                </a:solidFill>
                <a:latin typeface="Helvetica Neue"/>
                <a:ea typeface="Helvetica Neue"/>
                <a:cs typeface="Helvetica Neue"/>
              </a:rPr>
              <a:t>industry</a:t>
            </a:r>
            <a:endParaRPr/>
          </a:p>
          <a:p>
            <a:pPr marL="539749" marR="0" lvl="1" indent="-269875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15151F"/>
              </a:buClr>
              <a:buSzPts val="2499"/>
              <a:buFont typeface="Arial"/>
              <a:buChar char="•"/>
              <a:defRPr/>
            </a:pPr>
            <a:r>
              <a:rPr lang="en-US" sz="2500" b="0" i="0" u="none" strike="noStrike" cap="none">
                <a:solidFill>
                  <a:srgbClr val="15151F"/>
                </a:solidFill>
                <a:latin typeface="Helvetica Neue"/>
                <a:ea typeface="Helvetica Neue"/>
                <a:cs typeface="Helvetica Neue"/>
              </a:rPr>
              <a:t>CCEC</a:t>
            </a:r>
            <a:endParaRPr/>
          </a:p>
          <a:p>
            <a:pPr marL="539749" marR="0" lvl="1" indent="-269875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15151F"/>
              </a:buClr>
              <a:buSzPts val="2499"/>
              <a:buFont typeface="Arial"/>
              <a:buChar char="•"/>
              <a:defRPr/>
            </a:pPr>
            <a:r>
              <a:rPr lang="en-US" sz="2500" b="0" i="0" u="none" strike="noStrike" cap="none">
                <a:solidFill>
                  <a:srgbClr val="15151F"/>
                </a:solidFill>
                <a:latin typeface="Helvetica Neue"/>
                <a:ea typeface="Helvetica Neue"/>
                <a:cs typeface="Helvetica Neue"/>
              </a:rPr>
              <a:t>private institutions</a:t>
            </a:r>
            <a:endParaRPr/>
          </a:p>
          <a:p>
            <a:pPr marL="539749" marR="0" lvl="1" indent="-269875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15151F"/>
              </a:buClr>
              <a:buSzPts val="2499"/>
              <a:buFont typeface="Arial"/>
              <a:buChar char="•"/>
              <a:defRPr/>
            </a:pPr>
            <a:r>
              <a:rPr lang="en-US" sz="2500" b="0" i="0" u="none" strike="noStrike" cap="none">
                <a:solidFill>
                  <a:srgbClr val="15151F"/>
                </a:solidFill>
                <a:latin typeface="Helvetica Neue"/>
                <a:ea typeface="Helvetica Neue"/>
                <a:cs typeface="Helvetica Neue"/>
              </a:rPr>
              <a:t>government</a:t>
            </a:r>
            <a:endParaRPr/>
          </a:p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500" b="0" i="0" u="none" strike="noStrike" cap="none">
              <a:solidFill>
                <a:srgbClr val="15151F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500" b="0" i="0" u="none" strike="noStrike" cap="none">
              <a:solidFill>
                <a:srgbClr val="15151F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500" b="0" i="0" u="none" strike="noStrike" cap="none">
              <a:solidFill>
                <a:srgbClr val="15151F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207000128" name="Google Shape;176;p7"/>
          <p:cNvSpPr/>
          <p:nvPr/>
        </p:nvSpPr>
        <p:spPr bwMode="auto">
          <a:xfrm>
            <a:off x="16118644" y="222397"/>
            <a:ext cx="1857642" cy="1114585"/>
          </a:xfrm>
          <a:custGeom>
            <a:avLst/>
            <a:gdLst/>
            <a:ahLst/>
            <a:cxnLst/>
            <a:rect l="l" t="t" r="r" b="b"/>
            <a:pathLst>
              <a:path w="1857642" h="1114585" fill="norm" stroke="1" extrusionOk="0">
                <a:moveTo>
                  <a:pt x="0" y="0"/>
                </a:moveTo>
                <a:lnTo>
                  <a:pt x="1857642" y="0"/>
                </a:lnTo>
                <a:lnTo>
                  <a:pt x="1857642" y="1114586"/>
                </a:lnTo>
                <a:lnTo>
                  <a:pt x="0" y="11145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75000"/>
            </a:blip>
            <a:stretch>
              <a:fillRect l="0" t="0" r="0" b="0"/>
            </a:stretch>
          </a:blip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4732144" name="Google Shape;185;p8"/>
          <p:cNvSpPr/>
          <p:nvPr/>
        </p:nvSpPr>
        <p:spPr bwMode="auto">
          <a:xfrm>
            <a:off x="654683" y="2845514"/>
            <a:ext cx="9716928" cy="5054508"/>
          </a:xfrm>
          <a:custGeom>
            <a:avLst/>
            <a:gdLst/>
            <a:ahLst/>
            <a:cxnLst/>
            <a:rect l="l" t="t" r="r" b="b"/>
            <a:pathLst>
              <a:path w="9716928" h="5054508" fill="norm" stroke="1" extrusionOk="0">
                <a:moveTo>
                  <a:pt x="0" y="0"/>
                </a:moveTo>
                <a:lnTo>
                  <a:pt x="9716928" y="0"/>
                </a:lnTo>
                <a:lnTo>
                  <a:pt x="9716928" y="5054507"/>
                </a:lnTo>
                <a:lnTo>
                  <a:pt x="0" y="50545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0" t="0" r="0" b="0"/>
            </a:stretch>
          </a:blipFill>
          <a:ln>
            <a:noFill/>
          </a:ln>
        </p:spPr>
      </p:sp>
      <p:sp>
        <p:nvSpPr>
          <p:cNvPr id="67596724" name="Google Shape;186;p8"/>
          <p:cNvSpPr txBox="1"/>
          <p:nvPr/>
        </p:nvSpPr>
        <p:spPr bwMode="auto">
          <a:xfrm>
            <a:off x="2181249" y="663989"/>
            <a:ext cx="13925502" cy="60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2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000" b="0" i="0" u="none" strike="noStrike" cap="none">
                <a:solidFill>
                  <a:srgbClr val="B1313F"/>
                </a:solidFill>
                <a:latin typeface="Arial"/>
                <a:ea typeface="Arial"/>
                <a:cs typeface="Arial"/>
              </a:rPr>
              <a:t>Digital Infrastructure</a:t>
            </a:r>
            <a:endParaRPr/>
          </a:p>
        </p:txBody>
      </p:sp>
      <p:sp>
        <p:nvSpPr>
          <p:cNvPr id="1520225027" name="Google Shape;187;p8"/>
          <p:cNvSpPr txBox="1"/>
          <p:nvPr/>
        </p:nvSpPr>
        <p:spPr bwMode="auto">
          <a:xfrm>
            <a:off x="10811535" y="2840872"/>
            <a:ext cx="8048092" cy="4673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94015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750" b="0" i="0" u="none" strike="noStrike" cap="none">
                <a:solidFill>
                  <a:srgbClr val="343837"/>
                </a:solidFill>
                <a:latin typeface="Helvetica Neue"/>
                <a:ea typeface="Helvetica Neue"/>
                <a:cs typeface="Helvetica Neue"/>
              </a:rPr>
              <a:t>Today's animation is global. Cebu is ready.</a:t>
            </a:r>
            <a:endParaRPr/>
          </a:p>
          <a:p>
            <a:pPr marL="0" marR="0" lvl="0" indent="0" algn="just" rtl="0">
              <a:lnSpc>
                <a:spcPct val="194015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750" b="0" i="0" u="none" strike="noStrike" cap="none">
              <a:solidFill>
                <a:srgbClr val="343837"/>
              </a:solidFill>
              <a:latin typeface="Helvetica Neue"/>
              <a:ea typeface="Helvetica Neue"/>
              <a:cs typeface="Helvetica Neue"/>
            </a:endParaRPr>
          </a:p>
          <a:p>
            <a:pPr marL="599025" marR="0" lvl="1" indent="-299513" algn="just" rtl="0">
              <a:lnSpc>
                <a:spcPct val="194015"/>
              </a:lnSpc>
              <a:spcBef>
                <a:spcPts val="0"/>
              </a:spcBef>
              <a:spcAft>
                <a:spcPts val="0"/>
              </a:spcAft>
              <a:buClr>
                <a:srgbClr val="343837"/>
              </a:buClr>
              <a:buSzPts val="2774"/>
              <a:buFont typeface="Arial"/>
              <a:buChar char="•"/>
              <a:defRPr/>
            </a:pPr>
            <a:r>
              <a:rPr lang="en-US" sz="2750" b="0" i="0" u="none" strike="noStrike" cap="none">
                <a:solidFill>
                  <a:srgbClr val="343837"/>
                </a:solidFill>
                <a:latin typeface="Helvetica Neue"/>
                <a:ea typeface="Helvetica Neue"/>
                <a:cs typeface="Helvetica Neue"/>
              </a:rPr>
              <a:t>Cloud workflows.</a:t>
            </a:r>
            <a:endParaRPr/>
          </a:p>
          <a:p>
            <a:pPr marL="599025" marR="0" lvl="1" indent="-299513" algn="just" rtl="0">
              <a:lnSpc>
                <a:spcPct val="194015"/>
              </a:lnSpc>
              <a:spcBef>
                <a:spcPts val="0"/>
              </a:spcBef>
              <a:spcAft>
                <a:spcPts val="0"/>
              </a:spcAft>
              <a:buClr>
                <a:srgbClr val="343837"/>
              </a:buClr>
              <a:buSzPts val="2774"/>
              <a:buFont typeface="Arial"/>
              <a:buChar char="•"/>
              <a:defRPr/>
            </a:pPr>
            <a:r>
              <a:rPr lang="en-US" sz="2750" b="0" i="0" u="none" strike="noStrike" cap="none">
                <a:solidFill>
                  <a:srgbClr val="343837"/>
                </a:solidFill>
                <a:latin typeface="Helvetica Neue"/>
                <a:ea typeface="Helvetica Neue"/>
                <a:cs typeface="Helvetica Neue"/>
              </a:rPr>
              <a:t>Remote review.</a:t>
            </a:r>
            <a:endParaRPr/>
          </a:p>
          <a:p>
            <a:pPr marL="599025" marR="0" lvl="1" indent="-299513" algn="just" rtl="0">
              <a:lnSpc>
                <a:spcPct val="194015"/>
              </a:lnSpc>
              <a:spcBef>
                <a:spcPts val="0"/>
              </a:spcBef>
              <a:spcAft>
                <a:spcPts val="0"/>
              </a:spcAft>
              <a:buClr>
                <a:srgbClr val="343837"/>
              </a:buClr>
              <a:buSzPts val="2774"/>
              <a:buFont typeface="Arial"/>
              <a:buChar char="•"/>
              <a:defRPr/>
            </a:pPr>
            <a:r>
              <a:rPr lang="en-US" sz="2750" b="0" i="0" u="none" strike="noStrike" cap="none">
                <a:solidFill>
                  <a:srgbClr val="343837"/>
                </a:solidFill>
                <a:latin typeface="Helvetica Neue"/>
                <a:ea typeface="Helvetica Neue"/>
                <a:cs typeface="Helvetica Neue"/>
              </a:rPr>
              <a:t>Version control.</a:t>
            </a:r>
            <a:endParaRPr/>
          </a:p>
          <a:p>
            <a:pPr marL="599025" marR="0" lvl="1" indent="-299513" algn="just" rtl="0">
              <a:lnSpc>
                <a:spcPct val="194015"/>
              </a:lnSpc>
              <a:spcBef>
                <a:spcPts val="0"/>
              </a:spcBef>
              <a:spcAft>
                <a:spcPts val="0"/>
              </a:spcAft>
              <a:buClr>
                <a:srgbClr val="343837"/>
              </a:buClr>
              <a:buSzPts val="2774"/>
              <a:buFont typeface="Arial"/>
              <a:buChar char="•"/>
              <a:defRPr/>
            </a:pPr>
            <a:r>
              <a:rPr lang="en-US" sz="2750" b="0" i="0" u="none" strike="noStrike" cap="none">
                <a:solidFill>
                  <a:srgbClr val="343837"/>
                </a:solidFill>
                <a:latin typeface="Helvetica Neue"/>
                <a:ea typeface="Helvetica Neue"/>
                <a:cs typeface="Helvetica Neue"/>
              </a:rPr>
              <a:t>Asset management.</a:t>
            </a:r>
            <a:endParaRPr/>
          </a:p>
          <a:p>
            <a:pPr marL="599025" marR="0" lvl="1" indent="-299513" algn="just" rtl="0">
              <a:lnSpc>
                <a:spcPct val="194015"/>
              </a:lnSpc>
              <a:spcBef>
                <a:spcPts val="0"/>
              </a:spcBef>
              <a:spcAft>
                <a:spcPts val="0"/>
              </a:spcAft>
              <a:buClr>
                <a:srgbClr val="343837"/>
              </a:buClr>
              <a:buSzPts val="2774"/>
              <a:buFont typeface="Arial"/>
              <a:buChar char="•"/>
              <a:defRPr/>
            </a:pPr>
            <a:r>
              <a:rPr lang="en-US" sz="2750" b="0" i="0" u="none" strike="noStrike" cap="none">
                <a:solidFill>
                  <a:srgbClr val="343837"/>
                </a:solidFill>
                <a:latin typeface="Helvetica Neue"/>
                <a:ea typeface="Helvetica Neue"/>
                <a:cs typeface="Helvetica Neue"/>
              </a:rPr>
              <a:t>Modern pipelines.</a:t>
            </a:r>
            <a:endParaRPr/>
          </a:p>
        </p:txBody>
      </p:sp>
      <p:sp>
        <p:nvSpPr>
          <p:cNvPr id="262341852" name="Google Shape;188;p8"/>
          <p:cNvSpPr/>
          <p:nvPr/>
        </p:nvSpPr>
        <p:spPr bwMode="auto">
          <a:xfrm>
            <a:off x="16118644" y="222397"/>
            <a:ext cx="1857642" cy="1114585"/>
          </a:xfrm>
          <a:custGeom>
            <a:avLst/>
            <a:gdLst/>
            <a:ahLst/>
            <a:cxnLst/>
            <a:rect l="l" t="t" r="r" b="b"/>
            <a:pathLst>
              <a:path w="1857642" h="1114585" fill="norm" stroke="1" extrusionOk="0">
                <a:moveTo>
                  <a:pt x="0" y="0"/>
                </a:moveTo>
                <a:lnTo>
                  <a:pt x="1857642" y="0"/>
                </a:lnTo>
                <a:lnTo>
                  <a:pt x="1857642" y="1114586"/>
                </a:lnTo>
                <a:lnTo>
                  <a:pt x="0" y="11145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75000"/>
            </a:blip>
            <a:stretch>
              <a:fillRect l="0" t="0" r="0" b="0"/>
            </a:stretch>
          </a:blip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4937321" name="Google Shape;197;p9"/>
          <p:cNvSpPr/>
          <p:nvPr/>
        </p:nvSpPr>
        <p:spPr bwMode="auto">
          <a:xfrm>
            <a:off x="737178" y="2431463"/>
            <a:ext cx="6014828" cy="3663482"/>
          </a:xfrm>
          <a:custGeom>
            <a:avLst/>
            <a:gdLst/>
            <a:ahLst/>
            <a:cxnLst/>
            <a:rect l="l" t="t" r="r" b="b"/>
            <a:pathLst>
              <a:path w="6014828" h="3663482" fill="norm" stroke="1" extrusionOk="0">
                <a:moveTo>
                  <a:pt x="0" y="0"/>
                </a:moveTo>
                <a:lnTo>
                  <a:pt x="6014828" y="0"/>
                </a:lnTo>
                <a:lnTo>
                  <a:pt x="6014828" y="3663481"/>
                </a:lnTo>
                <a:lnTo>
                  <a:pt x="0" y="3663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0" t="0" r="0" b="0"/>
            </a:stretch>
          </a:blipFill>
          <a:ln>
            <a:noFill/>
          </a:ln>
        </p:spPr>
      </p:sp>
      <p:sp>
        <p:nvSpPr>
          <p:cNvPr id="154250590" name="Google Shape;198;p9"/>
          <p:cNvSpPr/>
          <p:nvPr/>
        </p:nvSpPr>
        <p:spPr bwMode="auto">
          <a:xfrm>
            <a:off x="4000806" y="5378451"/>
            <a:ext cx="5702966" cy="3771087"/>
          </a:xfrm>
          <a:custGeom>
            <a:avLst/>
            <a:gdLst/>
            <a:ahLst/>
            <a:cxnLst/>
            <a:rect l="l" t="t" r="r" b="b"/>
            <a:pathLst>
              <a:path w="5702966" h="3771087" fill="norm" stroke="1" extrusionOk="0">
                <a:moveTo>
                  <a:pt x="0" y="0"/>
                </a:moveTo>
                <a:lnTo>
                  <a:pt x="5702967" y="0"/>
                </a:lnTo>
                <a:lnTo>
                  <a:pt x="5702967" y="3771086"/>
                </a:lnTo>
                <a:lnTo>
                  <a:pt x="0" y="3771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0" t="0" r="0" b="0"/>
            </a:stretch>
          </a:blipFill>
          <a:ln>
            <a:noFill/>
          </a:ln>
        </p:spPr>
      </p:sp>
      <p:sp>
        <p:nvSpPr>
          <p:cNvPr id="1914543826" name="Google Shape;199;p9"/>
          <p:cNvSpPr txBox="1"/>
          <p:nvPr/>
        </p:nvSpPr>
        <p:spPr bwMode="auto">
          <a:xfrm>
            <a:off x="2181249" y="673514"/>
            <a:ext cx="13925502" cy="567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2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0" i="0" u="none" strike="noStrike" cap="none">
                <a:solidFill>
                  <a:srgbClr val="B1313F"/>
                </a:solidFill>
                <a:latin typeface="Arial"/>
                <a:ea typeface="Arial"/>
                <a:cs typeface="Arial"/>
              </a:rPr>
              <a:t>More than language, communication!</a:t>
            </a:r>
            <a:endParaRPr/>
          </a:p>
        </p:txBody>
      </p:sp>
      <p:sp>
        <p:nvSpPr>
          <p:cNvPr id="1024054706" name="Google Shape;200;p9"/>
          <p:cNvSpPr txBox="1"/>
          <p:nvPr/>
        </p:nvSpPr>
        <p:spPr bwMode="auto">
          <a:xfrm>
            <a:off x="10600157" y="2232099"/>
            <a:ext cx="8048092" cy="670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94015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750" b="0" i="0" u="none" strike="noStrike" cap="none">
                <a:solidFill>
                  <a:srgbClr val="343837"/>
                </a:solidFill>
                <a:latin typeface="Helvetica Neue"/>
                <a:ea typeface="Helvetica Neue"/>
                <a:cs typeface="Helvetica Neue"/>
              </a:rPr>
              <a:t>Communication reduces production risk.</a:t>
            </a:r>
            <a:endParaRPr/>
          </a:p>
          <a:p>
            <a:pPr marL="0" marR="0" lvl="0" indent="0" algn="just" rtl="0">
              <a:lnSpc>
                <a:spcPct val="194015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750" b="0" i="0" u="none" strike="noStrike" cap="none">
              <a:solidFill>
                <a:srgbClr val="343837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just" rtl="0">
              <a:lnSpc>
                <a:spcPct val="194015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750" b="0" i="0" u="none" strike="noStrike" cap="none">
                <a:solidFill>
                  <a:srgbClr val="343837"/>
                </a:solidFill>
                <a:latin typeface="Helvetica Neue"/>
                <a:ea typeface="Helvetica Neue"/>
                <a:cs typeface="Helvetica Neue"/>
              </a:rPr>
              <a:t>Good communication means</a:t>
            </a:r>
            <a:endParaRPr/>
          </a:p>
          <a:p>
            <a:pPr marL="0" marR="0" lvl="0" indent="0" algn="just" rtl="0">
              <a:lnSpc>
                <a:spcPct val="194015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750" b="0" i="0" u="none" strike="noStrike" cap="none">
              <a:solidFill>
                <a:srgbClr val="343837"/>
              </a:solidFill>
              <a:latin typeface="Helvetica Neue"/>
              <a:ea typeface="Helvetica Neue"/>
              <a:cs typeface="Helvetica Neue"/>
            </a:endParaRPr>
          </a:p>
          <a:p>
            <a:pPr marL="599025" marR="0" lvl="1" indent="-299513" algn="just" rtl="0">
              <a:lnSpc>
                <a:spcPct val="194015"/>
              </a:lnSpc>
              <a:spcBef>
                <a:spcPts val="0"/>
              </a:spcBef>
              <a:spcAft>
                <a:spcPts val="0"/>
              </a:spcAft>
              <a:buClr>
                <a:srgbClr val="343837"/>
              </a:buClr>
              <a:buSzPts val="2774"/>
              <a:buFont typeface="Arial"/>
              <a:buChar char="•"/>
              <a:defRPr/>
            </a:pPr>
            <a:r>
              <a:rPr lang="en-US" sz="2750" b="0" i="0" u="none" strike="noStrike" cap="none">
                <a:solidFill>
                  <a:srgbClr val="343837"/>
                </a:solidFill>
                <a:latin typeface="Helvetica Neue"/>
                <a:ea typeface="Helvetica Neue"/>
                <a:cs typeface="Helvetica Neue"/>
              </a:rPr>
              <a:t>fewer revisions</a:t>
            </a:r>
            <a:endParaRPr/>
          </a:p>
          <a:p>
            <a:pPr marL="599025" marR="0" lvl="1" indent="-299513" algn="just" rtl="0">
              <a:lnSpc>
                <a:spcPct val="194015"/>
              </a:lnSpc>
              <a:spcBef>
                <a:spcPts val="0"/>
              </a:spcBef>
              <a:spcAft>
                <a:spcPts val="0"/>
              </a:spcAft>
              <a:buClr>
                <a:srgbClr val="343837"/>
              </a:buClr>
              <a:buSzPts val="2774"/>
              <a:buFont typeface="Arial"/>
              <a:buChar char="•"/>
              <a:defRPr/>
            </a:pPr>
            <a:r>
              <a:rPr lang="en-US" sz="2750" b="0" i="0" u="none" strike="noStrike" cap="none">
                <a:solidFill>
                  <a:srgbClr val="343837"/>
                </a:solidFill>
                <a:latin typeface="Helvetica Neue"/>
                <a:ea typeface="Helvetica Neue"/>
                <a:cs typeface="Helvetica Neue"/>
              </a:rPr>
              <a:t>fewer misunderstandings</a:t>
            </a:r>
            <a:endParaRPr/>
          </a:p>
          <a:p>
            <a:pPr marL="599025" marR="0" lvl="1" indent="-299513" algn="just" rtl="0">
              <a:lnSpc>
                <a:spcPct val="194015"/>
              </a:lnSpc>
              <a:spcBef>
                <a:spcPts val="0"/>
              </a:spcBef>
              <a:spcAft>
                <a:spcPts val="0"/>
              </a:spcAft>
              <a:buClr>
                <a:srgbClr val="343837"/>
              </a:buClr>
              <a:buSzPts val="2774"/>
              <a:buFont typeface="Arial"/>
              <a:buChar char="•"/>
              <a:defRPr/>
            </a:pPr>
            <a:r>
              <a:rPr lang="en-US" sz="2750" b="0" i="0" u="none" strike="noStrike" cap="none">
                <a:solidFill>
                  <a:srgbClr val="343837"/>
                </a:solidFill>
                <a:latin typeface="Helvetica Neue"/>
                <a:ea typeface="Helvetica Neue"/>
                <a:cs typeface="Helvetica Neue"/>
              </a:rPr>
              <a:t>better documentation</a:t>
            </a:r>
            <a:endParaRPr/>
          </a:p>
          <a:p>
            <a:pPr marL="599025" marR="0" lvl="1" indent="-299513" algn="just" rtl="0">
              <a:lnSpc>
                <a:spcPct val="194015"/>
              </a:lnSpc>
              <a:spcBef>
                <a:spcPts val="0"/>
              </a:spcBef>
              <a:spcAft>
                <a:spcPts val="0"/>
              </a:spcAft>
              <a:buClr>
                <a:srgbClr val="343837"/>
              </a:buClr>
              <a:buSzPts val="2774"/>
              <a:buFont typeface="Arial"/>
              <a:buChar char="•"/>
              <a:defRPr/>
            </a:pPr>
            <a:r>
              <a:rPr lang="en-US" sz="2750" b="0" i="0" u="none" strike="noStrike" cap="none">
                <a:solidFill>
                  <a:srgbClr val="343837"/>
                </a:solidFill>
                <a:latin typeface="Helvetica Neue"/>
                <a:ea typeface="Helvetica Neue"/>
                <a:cs typeface="Helvetica Neue"/>
              </a:rPr>
              <a:t>faster approvals</a:t>
            </a:r>
            <a:endParaRPr/>
          </a:p>
          <a:p>
            <a:pPr marL="599025" marR="0" lvl="1" indent="-299513" algn="just" rtl="0">
              <a:lnSpc>
                <a:spcPct val="194015"/>
              </a:lnSpc>
              <a:spcBef>
                <a:spcPts val="0"/>
              </a:spcBef>
              <a:spcAft>
                <a:spcPts val="0"/>
              </a:spcAft>
              <a:buClr>
                <a:srgbClr val="343837"/>
              </a:buClr>
              <a:buSzPts val="2774"/>
              <a:buFont typeface="Arial"/>
              <a:buChar char="•"/>
              <a:defRPr/>
            </a:pPr>
            <a:r>
              <a:rPr lang="en-US" sz="2750" b="0" i="0" u="none" strike="noStrike" cap="none">
                <a:solidFill>
                  <a:srgbClr val="343837"/>
                </a:solidFill>
                <a:latin typeface="Helvetica Neue"/>
                <a:ea typeface="Helvetica Neue"/>
                <a:cs typeface="Helvetica Neue"/>
              </a:rPr>
              <a:t>stronger teamwork</a:t>
            </a:r>
            <a:endParaRPr/>
          </a:p>
          <a:p>
            <a:pPr marL="0" marR="0" lvl="0" indent="0" algn="just" rtl="0">
              <a:lnSpc>
                <a:spcPct val="194015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750" b="0" i="0" u="none" strike="noStrike" cap="none">
              <a:solidFill>
                <a:srgbClr val="343837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896014823" name="Google Shape;201;p9"/>
          <p:cNvSpPr/>
          <p:nvPr/>
        </p:nvSpPr>
        <p:spPr bwMode="auto">
          <a:xfrm>
            <a:off x="16118644" y="222397"/>
            <a:ext cx="1857642" cy="1114585"/>
          </a:xfrm>
          <a:custGeom>
            <a:avLst/>
            <a:gdLst/>
            <a:ahLst/>
            <a:cxnLst/>
            <a:rect l="l" t="t" r="r" b="b"/>
            <a:pathLst>
              <a:path w="1857642" h="1114585" fill="norm" stroke="1" extrusionOk="0">
                <a:moveTo>
                  <a:pt x="0" y="0"/>
                </a:moveTo>
                <a:lnTo>
                  <a:pt x="1857642" y="0"/>
                </a:lnTo>
                <a:lnTo>
                  <a:pt x="1857642" y="1114586"/>
                </a:lnTo>
                <a:lnTo>
                  <a:pt x="0" y="11145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75000"/>
            </a:blip>
            <a:stretch>
              <a:fillRect l="0" t="0" r="0" b="0"/>
            </a:stretch>
          </a:blip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B1313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2255765" name="Google Shape;210;p10"/>
          <p:cNvSpPr/>
          <p:nvPr/>
        </p:nvSpPr>
        <p:spPr bwMode="auto">
          <a:xfrm>
            <a:off x="1959323" y="2630898"/>
            <a:ext cx="14369354" cy="5503157"/>
          </a:xfrm>
          <a:custGeom>
            <a:avLst/>
            <a:gdLst/>
            <a:ahLst/>
            <a:cxnLst/>
            <a:rect l="l" t="t" r="r" b="b"/>
            <a:pathLst>
              <a:path w="14369354" h="5503157" fill="norm" stroke="1" extrusionOk="0">
                <a:moveTo>
                  <a:pt x="0" y="0"/>
                </a:moveTo>
                <a:lnTo>
                  <a:pt x="14369354" y="0"/>
                </a:lnTo>
                <a:lnTo>
                  <a:pt x="14369354" y="5503157"/>
                </a:lnTo>
                <a:lnTo>
                  <a:pt x="0" y="55031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0" t="0" r="0" b="0"/>
            </a:stretch>
          </a:blipFill>
          <a:ln>
            <a:noFill/>
          </a:ln>
        </p:spPr>
      </p:sp>
      <p:sp>
        <p:nvSpPr>
          <p:cNvPr id="317127011" name="Google Shape;211;p10"/>
          <p:cNvSpPr txBox="1"/>
          <p:nvPr/>
        </p:nvSpPr>
        <p:spPr bwMode="auto">
          <a:xfrm>
            <a:off x="2181249" y="644939"/>
            <a:ext cx="13925502" cy="65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202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</a:rPr>
              <a:t>Cebu Creative Industry Snapshot</a:t>
            </a:r>
            <a:endParaRPr/>
          </a:p>
        </p:txBody>
      </p:sp>
      <p:sp>
        <p:nvSpPr>
          <p:cNvPr id="2117469610" name="Google Shape;212;p10"/>
          <p:cNvSpPr/>
          <p:nvPr/>
        </p:nvSpPr>
        <p:spPr bwMode="auto">
          <a:xfrm>
            <a:off x="16118644" y="222397"/>
            <a:ext cx="1857642" cy="1114585"/>
          </a:xfrm>
          <a:custGeom>
            <a:avLst/>
            <a:gdLst/>
            <a:ahLst/>
            <a:cxnLst/>
            <a:rect l="l" t="t" r="r" b="b"/>
            <a:pathLst>
              <a:path w="1857642" h="1114585" fill="norm" stroke="1" extrusionOk="0">
                <a:moveTo>
                  <a:pt x="0" y="0"/>
                </a:moveTo>
                <a:lnTo>
                  <a:pt x="1857642" y="0"/>
                </a:lnTo>
                <a:lnTo>
                  <a:pt x="1857642" y="1114586"/>
                </a:lnTo>
                <a:lnTo>
                  <a:pt x="0" y="11145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75000"/>
            </a:blip>
            <a:stretch>
              <a:fillRect l="0" t="0" r="0" b="0"/>
            </a:stretch>
          </a:blip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ONLYOFFICE/9.4.0.129</Application>
  <PresentationFormat>On-screen Show (4:3)</PresentationFormat>
  <Paragraphs>0</Paragraphs>
  <Slides>11</Slides>
  <Notes>11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/>
  <cp:revision>2</cp:revision>
  <dcterms:created xsi:type="dcterms:W3CDTF">2006-08-16T00:00:00Z</dcterms:created>
  <dcterms:modified xsi:type="dcterms:W3CDTF">2026-07-10T04:37:33Z</dcterms:modified>
</cp:coreProperties>
</file>